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0"/>
  </p:handoutMasterIdLst>
  <p:sldIdLst>
    <p:sldId id="322" r:id="rId3"/>
    <p:sldId id="259" r:id="rId5"/>
    <p:sldId id="294" r:id="rId6"/>
    <p:sldId id="321" r:id="rId7"/>
    <p:sldId id="296" r:id="rId8"/>
    <p:sldId id="330" r:id="rId9"/>
    <p:sldId id="333" r:id="rId10"/>
    <p:sldId id="350" r:id="rId11"/>
    <p:sldId id="352" r:id="rId12"/>
    <p:sldId id="354" r:id="rId13"/>
    <p:sldId id="328" r:id="rId14"/>
    <p:sldId id="334" r:id="rId15"/>
    <p:sldId id="335" r:id="rId16"/>
    <p:sldId id="336" r:id="rId17"/>
    <p:sldId id="339" r:id="rId18"/>
    <p:sldId id="338" r:id="rId19"/>
    <p:sldId id="340" r:id="rId20"/>
    <p:sldId id="341" r:id="rId21"/>
    <p:sldId id="343" r:id="rId22"/>
    <p:sldId id="344" r:id="rId23"/>
    <p:sldId id="345" r:id="rId24"/>
    <p:sldId id="346" r:id="rId25"/>
    <p:sldId id="347" r:id="rId26"/>
    <p:sldId id="348" r:id="rId27"/>
    <p:sldId id="351" r:id="rId28"/>
    <p:sldId id="297" r:id="rId29"/>
  </p:sldIdLst>
  <p:sldSz cx="12190095" cy="6859270"/>
  <p:notesSz cx="6858000" cy="9144000"/>
  <p:embeddedFontLst>
    <p:embeddedFont>
      <p:font typeface="Malgun Gothic" panose="020B0503020000020004" pitchFamily="50" charset="-127"/>
      <p:regular r:id="rId34"/>
    </p:embeddedFont>
    <p:embeddedFont>
      <p:font typeface="굴림체" panose="020B0609000101010101" pitchFamily="49" charset="-127"/>
      <p:regular r:id="rId35"/>
    </p:embeddedFont>
    <p:embeddedFont>
      <p:font typeface="Calibri" panose="020F0502020204030204" charset="0"/>
      <p:regular r:id="rId36"/>
      <p:bold r:id="rId37"/>
      <p:italic r:id="rId38"/>
      <p:boldItalic r:id="rId39"/>
    </p:embeddedFont>
    <p:embeddedFont>
      <p:font typeface="Calibri Light" panose="020F0302020204030204" charset="0"/>
      <p:regular r:id="rId40"/>
      <p:italic r:id="rId41"/>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685D"/>
    <a:srgbClr val="252A85"/>
    <a:srgbClr val="1A76D4"/>
    <a:srgbClr val="7EB1DE"/>
    <a:srgbClr val="FBFBFB"/>
    <a:srgbClr val="0C0F14"/>
    <a:srgbClr val="C7CF21"/>
    <a:srgbClr val="81B02C"/>
    <a:srgbClr val="455E18"/>
    <a:srgbClr val="2A6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3" autoAdjust="0"/>
    <p:restoredTop sz="95369" autoAdjust="0"/>
  </p:normalViewPr>
  <p:slideViewPr>
    <p:cSldViewPr>
      <p:cViewPr varScale="1">
        <p:scale>
          <a:sx n="84" d="100"/>
          <a:sy n="84" d="100"/>
        </p:scale>
        <p:origin x="1057" y="80"/>
      </p:cViewPr>
      <p:guideLst>
        <p:guide orient="horz" pos="2160"/>
        <p:guide pos="288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endParaRPr lang="ko-KR" altLang="en-US"/>
          </a:p>
          <a:p>
            <a:pPr lvl="1"/>
            <a:r>
              <a:rPr lang="ko-KR" altLang="en-US"/>
              <a:t>둘째 수준</a:t>
            </a:r>
            <a:endParaRPr lang="ko-KR" altLang="en-US"/>
          </a:p>
          <a:p>
            <a:pPr lvl="2"/>
            <a:r>
              <a:rPr lang="ko-KR" altLang="en-US"/>
              <a:t>셋째 수준</a:t>
            </a:r>
            <a:endParaRPr lang="ko-KR" altLang="en-US"/>
          </a:p>
          <a:p>
            <a:pPr lvl="3"/>
            <a:r>
              <a:rPr lang="ko-KR" altLang="en-US"/>
              <a:t>넷째 수준</a:t>
            </a:r>
            <a:endParaRPr lang="ko-KR" altLang="en-US"/>
          </a:p>
          <a:p>
            <a:pPr lvl="4"/>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fld>
            <a:endParaRPr lang="ko-KR" altLang="en-US"/>
          </a:p>
        </p:txBody>
      </p:sp>
      <p:sp>
        <p:nvSpPr>
          <p:cNvPr id="14" name="부제목 2"/>
          <p:cNvSpPr>
            <a:spLocks noGrp="1"/>
          </p:cNvSpPr>
          <p:nvPr>
            <p:ph type="subTitle" idx="1"/>
          </p:nvPr>
        </p:nvSpPr>
        <p:spPr>
          <a:xfrm>
            <a:off x="5471910" y="5162813"/>
            <a:ext cx="4727752" cy="571237"/>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1200" kern="1200" baseline="0" dirty="0">
                <a:solidFill>
                  <a:srgbClr val="8B685D"/>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447133" y="3188658"/>
            <a:ext cx="6743271" cy="2113344"/>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8B685D"/>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chemeClr val="bg1"/>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fld>
            <a:endParaRPr lang="ko-KR" altLang="en-US"/>
          </a:p>
        </p:txBody>
      </p:sp>
      <p:sp>
        <p:nvSpPr>
          <p:cNvPr id="8" name="제목 1"/>
          <p:cNvSpPr>
            <a:spLocks noGrp="1"/>
          </p:cNvSpPr>
          <p:nvPr>
            <p:ph type="ctrTitle"/>
          </p:nvPr>
        </p:nvSpPr>
        <p:spPr>
          <a:xfrm>
            <a:off x="3070870" y="4149874"/>
            <a:ext cx="8208912" cy="1224136"/>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 name="Google Shape;31;p7"/>
          <p:cNvSpPr txBox="1">
            <a:spLocks noGrp="1"/>
          </p:cNvSpPr>
          <p:nvPr>
            <p:ph type="body" idx="1"/>
          </p:nvPr>
        </p:nvSpPr>
        <p:spPr>
          <a:xfrm>
            <a:off x="609505"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2" name="Google Shape;32;p7"/>
          <p:cNvSpPr txBox="1">
            <a:spLocks noGrp="1"/>
          </p:cNvSpPr>
          <p:nvPr>
            <p:ph type="body" idx="2"/>
          </p:nvPr>
        </p:nvSpPr>
        <p:spPr>
          <a:xfrm>
            <a:off x="4297947"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3" name="Google Shape;33;p7"/>
          <p:cNvSpPr txBox="1">
            <a:spLocks noGrp="1"/>
          </p:cNvSpPr>
          <p:nvPr>
            <p:ph type="body" idx="3"/>
          </p:nvPr>
        </p:nvSpPr>
        <p:spPr>
          <a:xfrm>
            <a:off x="7986388"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4" name="Google Shape;34;p7"/>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2" name="Google Shape;22;p5"/>
          <p:cNvSpPr txBox="1">
            <a:spLocks noGrp="1"/>
          </p:cNvSpPr>
          <p:nvPr>
            <p:ph type="body" idx="1"/>
          </p:nvPr>
        </p:nvSpPr>
        <p:spPr>
          <a:xfrm>
            <a:off x="609505" y="2084919"/>
            <a:ext cx="10971086" cy="3338218"/>
          </a:xfrm>
          <a:prstGeom prst="rect">
            <a:avLst/>
          </a:prstGeom>
        </p:spPr>
        <p:txBody>
          <a:bodyPr spcFirstLastPara="1" wrap="square" lIns="91425" tIns="91425" rIns="91425" bIns="91425" anchor="t" anchorCtr="0">
            <a:noAutofit/>
          </a:bodyPr>
          <a:lstStyle>
            <a:lvl1pPr marL="609600" lvl="0" indent="-474345">
              <a:spcBef>
                <a:spcPts val="800"/>
              </a:spcBef>
              <a:spcAft>
                <a:spcPts val="0"/>
              </a:spcAft>
              <a:buSzPts val="2000"/>
              <a:buChar char="✘"/>
              <a:defRPr/>
            </a:lvl1pPr>
            <a:lvl2pPr marL="1219200" lvl="1" indent="-474345">
              <a:spcBef>
                <a:spcPts val="0"/>
              </a:spcBef>
              <a:spcAft>
                <a:spcPts val="0"/>
              </a:spcAft>
              <a:buSzPts val="2000"/>
              <a:buChar char="○"/>
              <a:defRPr/>
            </a:lvl2pPr>
            <a:lvl3pPr marL="1828800" lvl="2" indent="-474345">
              <a:spcBef>
                <a:spcPts val="0"/>
              </a:spcBef>
              <a:spcAft>
                <a:spcPts val="0"/>
              </a:spcAft>
              <a:buSzPts val="2000"/>
              <a:buChar char="■"/>
              <a:defRPr/>
            </a:lvl3pPr>
            <a:lvl4pPr marL="2437765" lvl="3" indent="-474345">
              <a:spcBef>
                <a:spcPts val="0"/>
              </a:spcBef>
              <a:spcAft>
                <a:spcPts val="0"/>
              </a:spcAft>
              <a:buSzPts val="2000"/>
              <a:buChar char="●"/>
              <a:defRPr/>
            </a:lvl4pPr>
            <a:lvl5pPr marL="3047365" lvl="4" indent="-474345">
              <a:spcBef>
                <a:spcPts val="0"/>
              </a:spcBef>
              <a:spcAft>
                <a:spcPts val="0"/>
              </a:spcAft>
              <a:buSzPts val="2000"/>
              <a:buChar char="○"/>
              <a:defRPr/>
            </a:lvl5pPr>
            <a:lvl6pPr marL="3656965" lvl="5" indent="-474345">
              <a:spcBef>
                <a:spcPts val="0"/>
              </a:spcBef>
              <a:spcAft>
                <a:spcPts val="0"/>
              </a:spcAft>
              <a:buSzPts val="2000"/>
              <a:buChar char="■"/>
              <a:defRPr/>
            </a:lvl6pPr>
            <a:lvl7pPr marL="4266565" lvl="6" indent="-474345">
              <a:spcBef>
                <a:spcPts val="0"/>
              </a:spcBef>
              <a:spcAft>
                <a:spcPts val="0"/>
              </a:spcAft>
              <a:buSzPts val="2000"/>
              <a:buChar char="●"/>
              <a:defRPr/>
            </a:lvl7pPr>
            <a:lvl8pPr marL="4876165" lvl="7" indent="-474345">
              <a:spcBef>
                <a:spcPts val="0"/>
              </a:spcBef>
              <a:spcAft>
                <a:spcPts val="0"/>
              </a:spcAft>
              <a:buSzPts val="2000"/>
              <a:buChar char="○"/>
              <a:defRPr/>
            </a:lvl8pPr>
            <a:lvl9pPr marL="5485765" lvl="8" indent="-474345">
              <a:spcBef>
                <a:spcPts val="0"/>
              </a:spcBef>
              <a:spcAft>
                <a:spcPts val="0"/>
              </a:spcAft>
              <a:buSzPts val="2000"/>
              <a:buChar char="■"/>
              <a:defRPr/>
            </a:lvl9pPr>
          </a:lstStyle>
          <a:p/>
        </p:txBody>
      </p:sp>
      <p:sp>
        <p:nvSpPr>
          <p:cNvPr id="23" name="Google Shape;23;p5"/>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endParaRPr lang="ko-KR" altLang="en-US" dirty="0"/>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471795" y="5162550"/>
            <a:ext cx="6266815" cy="669925"/>
          </a:xfrm>
        </p:spPr>
        <p:txBody>
          <a:bodyPr/>
          <a:lstStyle/>
          <a:p>
            <a:r>
              <a:rPr lang="en-US" altLang="ko-KR"/>
              <a:t>Kho tàng sách của thế giới được xem là một nguồn kiến thức quý giá vì thế chúng ta cần nâng niu từng cuốn sách để mọi người có thể trải nhiệm những kiến thức ấy. Cửa hàng Hương Nhi được     thành lập nhờ ý tưởng cung cấp kiến thức đến mọi người. </a:t>
            </a:r>
            <a:endParaRPr lang="en-US" altLang="ko-KR"/>
          </a:p>
        </p:txBody>
      </p:sp>
      <p:sp>
        <p:nvSpPr>
          <p:cNvPr id="7" name="제목 6"/>
          <p:cNvSpPr>
            <a:spLocks noGrp="1"/>
          </p:cNvSpPr>
          <p:nvPr>
            <p:ph type="ctrTitle"/>
          </p:nvPr>
        </p:nvSpPr>
        <p:spPr>
          <a:xfrm>
            <a:off x="5447030" y="3188970"/>
            <a:ext cx="6743065" cy="1720850"/>
          </a:xfrm>
        </p:spPr>
        <p:txBody>
          <a:bodyPr>
            <a:scene3d>
              <a:camera prst="orthographicFront"/>
              <a:lightRig rig="threePt" dir="t"/>
            </a:scene3d>
          </a:bodyPr>
          <a:lstStyle/>
          <a:p>
            <a:pPr algn="just"/>
            <a:r>
              <a:rPr lang="en-US" altLang="ko-KR">
                <a:ln w="22225">
                  <a:solidFill>
                    <a:schemeClr val="accent2"/>
                  </a:solidFill>
                  <a:prstDash val="solid"/>
                </a:ln>
                <a:solidFill>
                  <a:schemeClr val="accent2">
                    <a:lumMod val="40000"/>
                    <a:lumOff val="60000"/>
                  </a:schemeClr>
                </a:solidFill>
                <a:effectLst/>
              </a:rPr>
              <a:t>HươngNhi</a:t>
            </a:r>
            <a:br>
              <a:rPr lang="en-US" altLang="ko-KR">
                <a:ln w="22225">
                  <a:solidFill>
                    <a:schemeClr val="accent2"/>
                  </a:solidFill>
                  <a:prstDash val="solid"/>
                </a:ln>
                <a:solidFill>
                  <a:schemeClr val="accent2">
                    <a:lumMod val="40000"/>
                    <a:lumOff val="60000"/>
                  </a:schemeClr>
                </a:solidFill>
                <a:effectLst/>
              </a:rPr>
            </a:br>
            <a:r>
              <a:rPr lang="en-US" altLang="ko-KR">
                <a:ln w="22225">
                  <a:solidFill>
                    <a:schemeClr val="accent2"/>
                  </a:solidFill>
                  <a:prstDash val="solid"/>
                </a:ln>
                <a:solidFill>
                  <a:schemeClr val="accent2">
                    <a:lumMod val="40000"/>
                    <a:lumOff val="60000"/>
                  </a:schemeClr>
                </a:solidFill>
                <a:effectLst/>
              </a:rPr>
              <a:t>		Bookstore</a:t>
            </a:r>
            <a:endParaRPr lang="en-US" altLang="ko-KR">
              <a:ln w="22225">
                <a:solidFill>
                  <a:schemeClr val="accent2"/>
                </a:solidFill>
                <a:prstDash val="solid"/>
              </a:ln>
              <a:solidFill>
                <a:schemeClr val="accent2">
                  <a:lumMod val="40000"/>
                  <a:lumOff val="60000"/>
                </a:schemeClr>
              </a:solidFill>
              <a:effectLst/>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endParaRPr lang="en-US" altLang="ko-KR" dirty="0"/>
          </a:p>
        </p:txBody>
      </p:sp>
      <p:sp>
        <p:nvSpPr>
          <p:cNvPr id="100" name="Text Box 99"/>
          <p:cNvSpPr txBox="1"/>
          <p:nvPr/>
        </p:nvSpPr>
        <p:spPr>
          <a:xfrm>
            <a:off x="6023292" y="909637"/>
            <a:ext cx="5080000" cy="368300"/>
          </a:xfrm>
          <a:prstGeom prst="rect">
            <a:avLst/>
          </a:prstGeom>
          <a:noFill/>
          <a:ln w="9525">
            <a:noFill/>
          </a:ln>
        </p:spPr>
        <p:txBody>
          <a:bodyPr>
            <a:spAutoFit/>
          </a:bodyPr>
          <a:p>
            <a:pPr indent="0"/>
            <a:r>
              <a:rPr lang="en-US" sz="1800" b="1" i="1" u="sng">
                <a:latin typeface="Times New Roman" panose="02020603050405020304" charset="0"/>
              </a:rPr>
              <a:t>Bảng kế hoạch đơn giản cho dự án</a:t>
            </a:r>
            <a:endParaRPr lang="en-US" sz="1800" b="1" i="1" u="sng"/>
          </a:p>
        </p:txBody>
      </p:sp>
      <p:graphicFrame>
        <p:nvGraphicFramePr>
          <p:cNvPr id="4" name="Content Placeholder 3"/>
          <p:cNvGraphicFramePr/>
          <p:nvPr>
            <p:ph idx="1"/>
          </p:nvPr>
        </p:nvGraphicFramePr>
        <p:xfrm>
          <a:off x="104140" y="1485265"/>
          <a:ext cx="11431905" cy="4693285"/>
        </p:xfrm>
        <a:graphic>
          <a:graphicData uri="http://schemas.openxmlformats.org/drawingml/2006/table">
            <a:tbl>
              <a:tblPr firstRow="1" bandRow="1">
                <a:tableStyleId>{5940675A-B579-460E-94D1-54222C63F5DA}</a:tableStyleId>
              </a:tblPr>
              <a:tblGrid>
                <a:gridCol w="2129155"/>
                <a:gridCol w="1837055"/>
                <a:gridCol w="1822450"/>
                <a:gridCol w="1826895"/>
                <a:gridCol w="1826895"/>
                <a:gridCol w="1989455"/>
              </a:tblGrid>
              <a:tr h="1585595">
                <a:tc rowSpan="2">
                  <a:txBody>
                    <a:bodyPr/>
                    <a:p>
                      <a:pPr indent="0" algn="ctr">
                        <a:buNone/>
                      </a:pPr>
                      <a:r>
                        <a:rPr lang="en-US" sz="1800" b="0">
                          <a:solidFill>
                            <a:schemeClr val="bg1"/>
                          </a:solidFill>
                          <a:latin typeface="Times New Roman" panose="02020603050405020304" charset="0"/>
                          <a:cs typeface="Times New Roman" panose="02020603050405020304" charset="0"/>
                        </a:rPr>
                        <a:t>Công việc/Hoạt động</a:t>
                      </a:r>
                      <a:endParaRPr lang="en-US" sz="1800" b="0">
                        <a:solidFill>
                          <a:schemeClr val="bg1"/>
                        </a:solidFill>
                        <a:latin typeface="Times New Roman" panose="02020603050405020304" charset="0"/>
                        <a:cs typeface="Times New Roman" panose="02020603050405020304" charset="0"/>
                      </a:endParaRPr>
                    </a:p>
                    <a:p>
                      <a:pPr indent="0" algn="ctr">
                        <a:buNone/>
                      </a:pPr>
                      <a:r>
                        <a:rPr lang="en-US" altLang="zh-CN" sz="1800">
                          <a:solidFill>
                            <a:schemeClr val="bg1"/>
                          </a:solidFill>
                          <a:latin typeface="Times New Roman" panose="02020603050405020304" charset="0"/>
                        </a:rPr>
                        <a:t> </a:t>
                      </a:r>
                      <a:endParaRPr lang="en-US" altLang="zh-CN" sz="18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800" b="0">
                          <a:solidFill>
                            <a:schemeClr val="bg1"/>
                          </a:solidFill>
                          <a:latin typeface="Times New Roman" panose="02020603050405020304" charset="0"/>
                          <a:cs typeface="Times New Roman" panose="02020603050405020304" charset="0"/>
                        </a:rPr>
                        <a:t>Quản lý 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85595">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Mối nguy</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Mức độ</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Chiến lược</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Biện pháp</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2095">
                <a:tc>
                  <a:txBody>
                    <a:bodyPr/>
                    <a:p>
                      <a:pPr indent="0" algn="ctr">
                        <a:buNone/>
                      </a:pPr>
                      <a:r>
                        <a:rPr lang="en-US" sz="1800" b="0">
                          <a:solidFill>
                            <a:schemeClr val="bg1"/>
                          </a:solidFill>
                          <a:latin typeface="Times New Roman" panose="02020603050405020304" charset="0"/>
                          <a:cs typeface="Times New Roman" panose="02020603050405020304" charset="0"/>
                        </a:rPr>
                        <a:t>Thống kê, ghi nhập </a:t>
                      </a:r>
                      <a:endParaRPr lang="en-US" sz="1800" b="0">
                        <a:solidFill>
                          <a:schemeClr val="bg1"/>
                        </a:solidFill>
                        <a:latin typeface="Times New Roman" panose="02020603050405020304" charset="0"/>
                        <a:cs typeface="Times New Roman" panose="02020603050405020304" charset="0"/>
                      </a:endParaRPr>
                    </a:p>
                    <a:p>
                      <a:pPr indent="0" algn="ctr">
                        <a:buNone/>
                      </a:pPr>
                      <a:r>
                        <a:rPr lang="en-US" sz="1800" b="0">
                          <a:solidFill>
                            <a:schemeClr val="bg1"/>
                          </a:solidFill>
                          <a:latin typeface="Times New Roman" panose="02020603050405020304" charset="0"/>
                          <a:cs typeface="Times New Roman" panose="02020603050405020304" charset="0"/>
                        </a:rPr>
                        <a:t>số tiền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Bị mất dữ liệu</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Không có dữ liệu sao lưu dự phòng</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Trung bình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Phòng tránh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chemeClr val="bg1"/>
                          </a:solidFill>
                          <a:latin typeface="Times New Roman" panose="02020603050405020304" charset="0"/>
                          <a:cs typeface="Times New Roman" panose="02020603050405020304" charset="0"/>
                        </a:rPr>
                        <a:t>Sao lưu dữ liệu </a:t>
                      </a:r>
                      <a:endParaRPr lang="en-US" sz="1800" b="0">
                        <a:solidFill>
                          <a:schemeClr val="bg1"/>
                        </a:solidFill>
                        <a:latin typeface="Times New Roman" panose="02020603050405020304" charset="0"/>
                        <a:cs typeface="Times New Roman" panose="02020603050405020304" charset="0"/>
                      </a:endParaRPr>
                    </a:p>
                    <a:p>
                      <a:pPr indent="0" algn="ctr">
                        <a:buNone/>
                      </a:pPr>
                      <a:r>
                        <a:rPr lang="en-US" sz="1800" b="0">
                          <a:solidFill>
                            <a:schemeClr val="bg1"/>
                          </a:solidFill>
                          <a:latin typeface="Times New Roman" panose="02020603050405020304" charset="0"/>
                          <a:cs typeface="Times New Roman" panose="02020603050405020304" charset="0"/>
                        </a:rPr>
                        <a:t>thường xuyên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Đặc tả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02</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08615" y="3004176"/>
            <a:ext cx="4063272" cy="56874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a:solidFill>
                  <a:schemeClr val="bg1"/>
                </a:solidFill>
                <a:latin typeface="+mj-lt"/>
                <a:cs typeface="굴림" pitchFamily="50" charset="-127"/>
              </a:rPr>
              <a:t>Biểu </a:t>
            </a:r>
            <a:r>
              <a:rPr kumimoji="1" lang="en-US" altLang="ko-KR" sz="1800" dirty="0">
                <a:solidFill>
                  <a:schemeClr val="bg1"/>
                </a:solidFill>
                <a:latin typeface="+mj-lt"/>
                <a:cs typeface="굴림" pitchFamily="50" charset="-127"/>
              </a:rPr>
              <a:t>đồ Usecase tổng quan</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609520" y="189434"/>
            <a:ext cx="10971373" cy="798753"/>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GB" sz="4800">
                <a:latin typeface="+mn-lt"/>
                <a:cs typeface="+mn-lt"/>
              </a:rPr>
              <a:t> Sơ đồ Use-Case tổng quan</a:t>
            </a:r>
            <a:endParaRPr lang="en-GB" sz="4800">
              <a:latin typeface="+mn-lt"/>
              <a:cs typeface="+mn-lt"/>
            </a:endParaRPr>
          </a:p>
        </p:txBody>
      </p:sp>
      <p:sp>
        <p:nvSpPr>
          <p:cNvPr id="143" name="Google Shape;143;p20"/>
          <p:cNvSpPr txBox="1">
            <a:spLocks noGrp="1"/>
          </p:cNvSpPr>
          <p:nvPr>
            <p:ph idx="1"/>
          </p:nvPr>
        </p:nvSpPr>
        <p:spPr>
          <a:xfrm>
            <a:off x="7463155" y="2205355"/>
            <a:ext cx="4509135" cy="3730625"/>
          </a:xfrm>
          <a:prstGeom prst="rect">
            <a:avLst/>
          </a:prstGeom>
        </p:spPr>
        <p:txBody>
          <a:bodyPr spcFirstLastPara="1" wrap="square" lIns="121880" tIns="121880" rIns="121880" bIns="121880" anchor="t" anchorCtr="0">
            <a:noAutofit/>
          </a:bodyPr>
          <a:lstStyle/>
          <a:p>
            <a:pPr marL="0" lvl="0" indent="0" algn="l" rtl="0">
              <a:lnSpc>
                <a:spcPct val="130000"/>
              </a:lnSpc>
              <a:spcBef>
                <a:spcPts val="600"/>
              </a:spcBef>
              <a:spcAft>
                <a:spcPts val="0"/>
              </a:spcAft>
              <a:buNone/>
            </a:pPr>
            <a:r>
              <a:rPr lang="en-GB" sz="2400"/>
              <a:t>Các tác nhân của hệ thống:</a:t>
            </a:r>
            <a:endParaRPr lang="en-GB" sz="2400"/>
          </a:p>
          <a:p>
            <a:pPr marL="0" lvl="0" indent="0" algn="l" rtl="0">
              <a:lnSpc>
                <a:spcPct val="130000"/>
              </a:lnSpc>
              <a:spcBef>
                <a:spcPts val="600"/>
              </a:spcBef>
              <a:spcAft>
                <a:spcPts val="0"/>
              </a:spcAft>
              <a:buNone/>
            </a:pPr>
            <a:r>
              <a:rPr lang="en-GB" sz="2400"/>
              <a:t>-Nhân viên là người sử dụng hệ</a:t>
            </a:r>
            <a:br>
              <a:rPr lang="en-GB" sz="2400"/>
            </a:br>
            <a:r>
              <a:rPr lang="en-GB" sz="2400"/>
              <a:t>thống này, hệ thống tin</a:t>
            </a:r>
            <a:r>
              <a:rPr lang="en-US" altLang="en-GB" sz="2400"/>
              <a:t> </a:t>
            </a:r>
            <a:r>
              <a:rPr lang="en-GB" sz="2400"/>
              <a:t>được cung</a:t>
            </a:r>
            <a:r>
              <a:rPr lang="en-US" altLang="en-GB" sz="2400"/>
              <a:t>  </a:t>
            </a:r>
            <a:r>
              <a:rPr lang="en-GB" sz="2400"/>
              <a:t> cấp thông tin từ </a:t>
            </a:r>
            <a:r>
              <a:rPr lang="en-US" altLang="en-GB" sz="2400"/>
              <a:t> </a:t>
            </a:r>
            <a:r>
              <a:rPr lang="en-GB" sz="2400"/>
              <a:t>chính người sử </a:t>
            </a:r>
            <a:r>
              <a:rPr lang="en-US" altLang="en-GB" sz="2400"/>
              <a:t>  </a:t>
            </a:r>
            <a:r>
              <a:rPr lang="en-GB" sz="2400"/>
              <a:t>dụng.</a:t>
            </a:r>
            <a:endParaRPr lang="en-GB" sz="2400"/>
          </a:p>
          <a:p>
            <a:pPr marL="0" lvl="0" indent="0" algn="l" rtl="0">
              <a:lnSpc>
                <a:spcPct val="130000"/>
              </a:lnSpc>
              <a:spcBef>
                <a:spcPts val="600"/>
              </a:spcBef>
              <a:spcAft>
                <a:spcPts val="0"/>
              </a:spcAft>
              <a:buNone/>
            </a:pPr>
            <a:r>
              <a:rPr lang="en-GB" sz="2400"/>
              <a:t>-Nhân viên sẽ duy trì và quản trị </a:t>
            </a:r>
            <a:r>
              <a:rPr lang="en-US" altLang="en-GB" sz="2400"/>
              <a:t>  </a:t>
            </a:r>
            <a:r>
              <a:rPr lang="en-GB" sz="2400"/>
              <a:t>hệ thống.</a:t>
            </a:r>
            <a:endParaRPr lang="en-GB" sz="2400"/>
          </a:p>
        </p:txBody>
      </p:sp>
      <p:sp>
        <p:nvSpPr>
          <p:cNvPr id="145" name="Google Shape;145;p20"/>
          <p:cNvSpPr/>
          <p:nvPr/>
        </p:nvSpPr>
        <p:spPr>
          <a:xfrm>
            <a:off x="334790" y="19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6" name="Google Shape;146;p20"/>
          <p:cNvSpPr/>
          <p:nvPr/>
        </p:nvSpPr>
        <p:spPr>
          <a:xfrm>
            <a:off x="601824" y="404852"/>
            <a:ext cx="516105" cy="455882"/>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7" name="Google Shape;147;p20"/>
          <p:cNvSpPr/>
          <p:nvPr/>
        </p:nvSpPr>
        <p:spPr>
          <a:xfrm>
            <a:off x="1036238" y="2338239"/>
            <a:ext cx="3815133" cy="4010864"/>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8" name="Google Shape;148;p20"/>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6" name="Picture 6"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45" y="1897380"/>
            <a:ext cx="6913880" cy="4678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43">
                                            <p:txEl>
                                              <p:pRg st="0" end="0"/>
                                            </p:txEl>
                                          </p:spTgt>
                                        </p:tgtEl>
                                        <p:attrNameLst>
                                          <p:attrName>style.visibility</p:attrName>
                                        </p:attrNameLst>
                                      </p:cBhvr>
                                      <p:to>
                                        <p:strVal val="visible"/>
                                      </p:to>
                                    </p:set>
                                    <p:animEffect transition="in" filter="box(in)">
                                      <p:cBhvr>
                                        <p:cTn id="11" dur="500"/>
                                        <p:tgtEl>
                                          <p:spTgt spid="143">
                                            <p:txEl>
                                              <p:pRg st="0" end="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43">
                                            <p:txEl>
                                              <p:pRg st="1" end="1"/>
                                            </p:txEl>
                                          </p:spTgt>
                                        </p:tgtEl>
                                        <p:attrNameLst>
                                          <p:attrName>style.visibility</p:attrName>
                                        </p:attrNameLst>
                                      </p:cBhvr>
                                      <p:to>
                                        <p:strVal val="visible"/>
                                      </p:to>
                                    </p:set>
                                    <p:animEffect transition="in" filter="checkerboard(across)">
                                      <p:cBhvr>
                                        <p:cTn id="15" dur="500"/>
                                        <p:tgtEl>
                                          <p:spTgt spid="143">
                                            <p:txEl>
                                              <p:pRg st="1" end="1"/>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43">
                                            <p:txEl>
                                              <p:pRg st="2" end="2"/>
                                            </p:txEl>
                                          </p:spTgt>
                                        </p:tgtEl>
                                        <p:attrNameLst>
                                          <p:attrName>style.visibility</p:attrName>
                                        </p:attrNameLst>
                                      </p:cBhvr>
                                      <p:to>
                                        <p:strVal val="visible"/>
                                      </p:to>
                                    </p:set>
                                    <p:animEffect transition="in" filter="checkerboard(across)">
                                      <p:cBhvr>
                                        <p:cTn id="19"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Phân tích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03</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17833" y="3031567"/>
            <a:ext cx="5104130" cy="175323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biểu đồ thực thể liên kết (ERD)</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quan niệm dữ liệu (CDM) cho hệ thống</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vật lý (PDM)</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lstStyle/>
          <a:p>
            <a:r>
              <a:rPr kumimoji="1" lang="en-US" altLang="ko-KR">
                <a:solidFill>
                  <a:schemeClr val="bg1"/>
                </a:solidFill>
                <a:cs typeface="굴림" pitchFamily="50" charset="-127"/>
                <a:sym typeface="+mn-ea"/>
              </a:rPr>
              <a:t>Xây dựng biểu đồ thực thể liên kết (ERD)</a:t>
            </a:r>
            <a:endParaRPr lang="ko-KR" altLang="en-US" dirty="0"/>
          </a:p>
        </p:txBody>
      </p:sp>
      <p:sp>
        <p:nvSpPr>
          <p:cNvPr id="37" name="내용 개체 틀 36"/>
          <p:cNvSpPr>
            <a:spLocks noGrp="1"/>
          </p:cNvSpPr>
          <p:nvPr>
            <p:ph idx="1"/>
          </p:nvPr>
        </p:nvSpPr>
        <p:spPr>
          <a:xfrm>
            <a:off x="262890" y="1413510"/>
            <a:ext cx="5620385" cy="4824730"/>
          </a:xfrm>
        </p:spPr>
        <p:txBody>
          <a:bodyPr>
            <a:noAutofit/>
          </a:bodyPr>
          <a:lstStyle/>
          <a:p>
            <a:pPr algn="l">
              <a:lnSpc>
                <a:spcPct val="260000"/>
              </a:lnSpc>
              <a:buFont typeface="Wingdings" panose="05000000000000000000" charset="0"/>
              <a:buChar char="v"/>
            </a:pPr>
            <a:r>
              <a:rPr lang="en-US" altLang="ko-KR" sz="1700" i="0" dirty="0"/>
              <a:t>Khách hàng: Mã khách hàng, tên khách hàng, SĐT, địa chỉ.</a:t>
            </a:r>
            <a:endParaRPr lang="en-US" altLang="ko-KR" sz="1700" i="0" dirty="0"/>
          </a:p>
          <a:p>
            <a:pPr algn="l">
              <a:lnSpc>
                <a:spcPct val="260000"/>
              </a:lnSpc>
              <a:buFont typeface="Wingdings" panose="05000000000000000000" charset="0"/>
              <a:buChar char="v"/>
            </a:pPr>
            <a:r>
              <a:rPr lang="en-US" altLang="ko-KR" sz="1700" i="0" dirty="0"/>
              <a:t>Nhân viên: Mã nhân viên, tên nhân viên, ngày sinh, SĐT.</a:t>
            </a:r>
            <a:endParaRPr lang="en-US" altLang="ko-KR" sz="1700" i="0" dirty="0"/>
          </a:p>
          <a:p>
            <a:pPr algn="l">
              <a:lnSpc>
                <a:spcPct val="260000"/>
              </a:lnSpc>
              <a:buFont typeface="Wingdings" panose="05000000000000000000" charset="0"/>
              <a:buChar char="v"/>
            </a:pPr>
            <a:r>
              <a:rPr lang="en-US" altLang="ko-KR" sz="1700" i="0" dirty="0"/>
              <a:t>Sách: Mã sách, tên sách, số lượng.</a:t>
            </a:r>
            <a:endParaRPr lang="en-US" altLang="ko-KR" sz="1700" i="0" dirty="0"/>
          </a:p>
          <a:p>
            <a:pPr algn="l">
              <a:lnSpc>
                <a:spcPct val="260000"/>
              </a:lnSpc>
              <a:buFont typeface="Wingdings" panose="05000000000000000000" charset="0"/>
              <a:buChar char="v"/>
            </a:pPr>
            <a:r>
              <a:rPr lang="en-US" altLang="ko-KR" sz="1700" i="0" dirty="0"/>
              <a:t>Tác giả: Mã tác giả, tên tác giả.</a:t>
            </a:r>
            <a:endParaRPr lang="en-US" altLang="ko-KR" sz="1700" i="0" dirty="0"/>
          </a:p>
          <a:p>
            <a:pPr algn="l">
              <a:lnSpc>
                <a:spcPct val="260000"/>
              </a:lnSpc>
              <a:buFont typeface="Wingdings" panose="05000000000000000000" charset="0"/>
              <a:buChar char="v"/>
            </a:pPr>
            <a:r>
              <a:rPr lang="en-US" altLang="ko-KR" sz="1700" i="0" dirty="0"/>
              <a:t>NXB: Mã NXB, tên NXB, địa chỉ.</a:t>
            </a:r>
            <a:endParaRPr lang="en-US" altLang="ko-KR" sz="1700" i="0" dirty="0"/>
          </a:p>
          <a:p>
            <a:pPr algn="l">
              <a:lnSpc>
                <a:spcPct val="260000"/>
              </a:lnSpc>
              <a:buFont typeface="Wingdings" panose="05000000000000000000" charset="0"/>
              <a:buChar char="v"/>
            </a:pPr>
            <a:r>
              <a:rPr lang="en-US" altLang="ko-KR" sz="1700" i="0" dirty="0"/>
              <a:t>Thể loại: Mã TL, thể loại.</a:t>
            </a:r>
            <a:endParaRPr lang="en-US" altLang="ko-KR" sz="1700" i="0" dirty="0"/>
          </a:p>
        </p:txBody>
      </p:sp>
      <p:sp>
        <p:nvSpPr>
          <p:cNvPr id="4" name="내용 개체 틀 36"/>
          <p:cNvSpPr>
            <a:spLocks noGrp="1"/>
          </p:cNvSpPr>
          <p:nvPr/>
        </p:nvSpPr>
        <p:spPr>
          <a:xfrm>
            <a:off x="6383020" y="1485265"/>
            <a:ext cx="5539740" cy="4824730"/>
          </a:xfrm>
          <a:prstGeom prst="rect">
            <a:avLst/>
          </a:prstGeom>
        </p:spPr>
        <p:txBody>
          <a:bodyPr vert="horz" lIns="99569" tIns="49785" rIns="99569" bIns="49785" rtlCol="0">
            <a:normAutofit/>
          </a:bodyPr>
          <a:lstStyle>
            <a:lvl1pPr marL="373380" indent="-373380" algn="l" defTabSz="995680" rtl="0" eaLnBrk="1" latinLnBrk="1" hangingPunct="1">
              <a:spcBef>
                <a:spcPct val="20000"/>
              </a:spcBef>
              <a:buFont typeface="Arial" panose="020B0604020202020204" pitchFamily="34" charset="0"/>
              <a:buNone/>
              <a:defRPr lang="ko-KR" altLang="en-US" sz="2000" i="1" kern="1200" baseline="0" smtClean="0">
                <a:solidFill>
                  <a:schemeClr val="bg1"/>
                </a:solidFill>
                <a:latin typeface="+mj-lt"/>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None/>
              <a:defRPr lang="ko-KR" altLang="en-US" sz="2500" kern="1200" baseline="0">
                <a:solidFill>
                  <a:schemeClr val="tx1">
                    <a:lumMod val="75000"/>
                    <a:lumOff val="25000"/>
                  </a:schemeClr>
                </a:solidFill>
                <a:latin typeface="Noto Sans" panose="020B0502040504020204" pitchFamily="34" charset="0"/>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l">
              <a:lnSpc>
                <a:spcPct val="260000"/>
              </a:lnSpc>
              <a:buFont typeface="Wingdings" panose="05000000000000000000" charset="0"/>
              <a:buChar char="v"/>
            </a:pPr>
            <a:r>
              <a:rPr lang="en-US" altLang="ko-KR" sz="1800" dirty="0"/>
              <a:t>Nhà cung cấp: Mã NCC, tên NCC, SĐT</a:t>
            </a:r>
            <a:endParaRPr lang="en-US" altLang="ko-KR" sz="1800" dirty="0"/>
          </a:p>
          <a:p>
            <a:pPr algn="l">
              <a:lnSpc>
                <a:spcPct val="260000"/>
              </a:lnSpc>
              <a:buFont typeface="Wingdings" panose="05000000000000000000" charset="0"/>
              <a:buChar char="v"/>
            </a:pPr>
            <a:r>
              <a:rPr lang="en-US" altLang="ko-KR" sz="1800" dirty="0"/>
              <a:t>Hóa đơn: Mã hóa đơn, tổng tiền, ngày lập.</a:t>
            </a:r>
            <a:endParaRPr lang="en-US" altLang="ko-KR" sz="1800" dirty="0"/>
          </a:p>
          <a:p>
            <a:pPr algn="l">
              <a:lnSpc>
                <a:spcPct val="260000"/>
              </a:lnSpc>
              <a:buFont typeface="Wingdings" panose="05000000000000000000" charset="0"/>
              <a:buChar char="v"/>
            </a:pPr>
            <a:r>
              <a:rPr lang="en-US" altLang="ko-KR" sz="1800" dirty="0"/>
              <a:t>Phiếu nhập: Mã phiếu nhập, số tiền nhập, ngày nhập.</a:t>
            </a:r>
            <a:endParaRPr lang="en-US" altLang="ko-KR" sz="1800" dirty="0"/>
          </a:p>
          <a:p>
            <a:pPr algn="l">
              <a:lnSpc>
                <a:spcPct val="260000"/>
              </a:lnSpc>
              <a:buFont typeface="Wingdings" panose="05000000000000000000" charset="0"/>
              <a:buChar char="v"/>
            </a:pPr>
            <a:r>
              <a:rPr lang="en-US" altLang="ko-KR" sz="1800" dirty="0"/>
              <a:t>Kho: Giá gốc, số lượng, ngày nhập kho.</a:t>
            </a:r>
            <a:endParaRPr lang="en-US" altLang="ko-KR" sz="1800" dirty="0"/>
          </a:p>
          <a:p>
            <a:pPr algn="l">
              <a:lnSpc>
                <a:spcPct val="260000"/>
              </a:lnSpc>
              <a:buFont typeface="Wingdings" panose="05000000000000000000" charset="0"/>
              <a:buChar char="v"/>
            </a:pPr>
            <a:r>
              <a:rPr lang="en-US" altLang="ko-KR" sz="1800" dirty="0"/>
              <a:t>Doanh thu: Tổng tiền, thời gian</a:t>
            </a:r>
            <a:endParaRPr lang="en-US" altLang="ko-KR" sz="18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 calcmode="lin" valueType="num">
                                      <p:cBhvr additive="base">
                                        <p:cTn id="15"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7">
                                            <p:txEl>
                                              <p:pRg st="2" end="2"/>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 calcmode="lin" valueType="num">
                                      <p:cBhvr additive="base">
                                        <p:cTn id="1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7">
                                            <p:txEl>
                                              <p:pRg st="3" end="3"/>
                                            </p:txEl>
                                          </p:spTgt>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 calcmode="lin" valueType="num">
                                      <p:cBhvr additive="base">
                                        <p:cTn id="23" dur="10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7">
                                            <p:txEl>
                                              <p:pRg st="4" end="4"/>
                                            </p:txEl>
                                          </p:spTgt>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 calcmode="lin" valueType="num">
                                      <p:cBhvr additive="base">
                                        <p:cTn id="27" dur="10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7"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35" presetID="7" presetClass="entr" presetSubtype="4"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 calcmode="lin" valueType="num">
                                      <p:cBhvr additive="base">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43" presetID="7" presetClass="entr" presetSubtype="4"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additive="base">
                                        <p:cTn id="4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4">
                                            <p:txEl>
                                              <p:pRg st="3" end="3"/>
                                            </p:txEl>
                                          </p:spTgt>
                                        </p:tgtEl>
                                        <p:attrNameLst>
                                          <p:attrName>ppt_y</p:attrName>
                                        </p:attrNameLst>
                                      </p:cBhvr>
                                      <p:tavLst>
                                        <p:tav tm="0">
                                          <p:val>
                                            <p:strVal val="1+#ppt_h/2"/>
                                          </p:val>
                                        </p:tav>
                                        <p:tav tm="100000">
                                          <p:val>
                                            <p:strVal val="#ppt_y"/>
                                          </p:val>
                                        </p:tav>
                                      </p:tavLst>
                                    </p:anim>
                                  </p:childTnLst>
                                </p:cTn>
                              </p:par>
                              <p:par>
                                <p:cTn id="47" presetID="7" presetClass="entr" presetSubtype="4" fill="hold"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additive="base">
                                        <p:cTn id="4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a:t>SƠ ĐỒ ERD</a:t>
            </a:r>
            <a:endParaRPr lang="en-US" altLang="en-GB"/>
          </a:p>
        </p:txBody>
      </p:sp>
      <p:sp>
        <p:nvSpPr>
          <p:cNvPr id="251" name="Google Shape;251;p28"/>
          <p:cNvSpPr/>
          <p:nvPr/>
        </p:nvSpPr>
        <p:spPr>
          <a:xfrm>
            <a:off x="1774970" y="117666"/>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2050727" y="47751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2" name="Content Placeholder 1"/>
          <p:cNvPicPr>
            <a:picLocks noChangeAspect="1"/>
          </p:cNvPicPr>
          <p:nvPr>
            <p:ph idx="1"/>
          </p:nvPr>
        </p:nvPicPr>
        <p:blipFill>
          <a:blip r:embed="rId1"/>
          <a:stretch>
            <a:fillRect/>
          </a:stretch>
        </p:blipFill>
        <p:spPr>
          <a:xfrm>
            <a:off x="0" y="1269365"/>
            <a:ext cx="12190095" cy="561975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Mô hình quan niệm dữ liệu (CDM) cho hệ thống</a:t>
            </a:r>
            <a:endParaRPr lang="ko-KR" altLang="en-US" dirty="0"/>
          </a:p>
        </p:txBody>
      </p:sp>
      <p:pic>
        <p:nvPicPr>
          <p:cNvPr id="3" name="Content Placeholder 2"/>
          <p:cNvPicPr>
            <a:picLocks noChangeAspect="1"/>
          </p:cNvPicPr>
          <p:nvPr>
            <p:ph idx="1"/>
          </p:nvPr>
        </p:nvPicPr>
        <p:blipFill>
          <a:blip r:embed="rId1"/>
          <a:stretch>
            <a:fillRect/>
          </a:stretch>
        </p:blipFill>
        <p:spPr>
          <a:xfrm>
            <a:off x="-25400" y="1259840"/>
            <a:ext cx="12192000" cy="5599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kumimoji="1" lang="en-US" altLang="ko-KR">
                <a:solidFill>
                  <a:schemeClr val="bg1"/>
                </a:solidFill>
                <a:cs typeface="굴림" pitchFamily="50" charset="-127"/>
                <a:sym typeface="+mn-ea"/>
              </a:rPr>
              <a:t>Mô hình vật lý (PDM)</a:t>
            </a:r>
            <a:endParaRPr lang="ko-KR" altLang="en-US" dirty="0"/>
          </a:p>
        </p:txBody>
      </p:sp>
      <p:sp>
        <p:nvSpPr>
          <p:cNvPr id="62" name="Google Shape;62;p12"/>
          <p:cNvSpPr/>
          <p:nvPr/>
        </p:nvSpPr>
        <p:spPr>
          <a:xfrm>
            <a:off x="1486815" y="26156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2"/>
          <p:cNvSpPr/>
          <p:nvPr/>
        </p:nvSpPr>
        <p:spPr>
          <a:xfrm>
            <a:off x="1690420" y="477774"/>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Content Placeholder 2"/>
          <p:cNvPicPr>
            <a:picLocks noChangeAspect="1"/>
          </p:cNvPicPr>
          <p:nvPr>
            <p:ph idx="1"/>
          </p:nvPr>
        </p:nvPicPr>
        <p:blipFill>
          <a:blip r:embed="rId1"/>
          <a:stretch>
            <a:fillRect/>
          </a:stretch>
        </p:blipFill>
        <p:spPr>
          <a:xfrm>
            <a:off x="-13970" y="1285875"/>
            <a:ext cx="12204065" cy="558292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033" y="1341197"/>
            <a:ext cx="4126230" cy="1516717"/>
            <a:chOff x="6167033" y="1341197"/>
            <a:chExt cx="4126230" cy="1516717"/>
          </a:xfrm>
        </p:grpSpPr>
        <p:sp>
          <p:nvSpPr>
            <p:cNvPr id="9" name="Text Box 5"/>
            <p:cNvSpPr txBox="1">
              <a:spLocks noChangeArrowheads="1"/>
            </p:cNvSpPr>
            <p:nvPr/>
          </p:nvSpPr>
          <p:spPr bwMode="auto">
            <a:xfrm>
              <a:off x="6217833" y="1903807"/>
              <a:ext cx="4075430" cy="954107"/>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Thiết kế </a:t>
              </a:r>
              <a:r>
                <a:rPr kumimoji="1" lang="en-US" altLang="ko-KR" sz="2800" b="1">
                  <a:solidFill>
                    <a:srgbClr val="8B685D"/>
                  </a:solidFill>
                  <a:latin typeface="+mj-lt"/>
                  <a:cs typeface="굴림" pitchFamily="50" charset="-127"/>
                </a:rPr>
                <a:t>giao diện bán sách</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04</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5434330" y="3069590"/>
            <a:ext cx="5438775" cy="286131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điền thông tin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thanh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Hóa đơn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doanh thu</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chi tiết hóa đơn đã được lưu vào hệ thống</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 calcmode="lin" valueType="num">
                                      <p:cBhvr additive="base">
                                        <p:cTn id="32"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499985" y="1341120"/>
            <a:ext cx="445008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điền </a:t>
            </a:r>
            <a:endParaRPr kumimoji="1" lang="en-US" altLang="ko-KR" sz="3600" dirty="0">
              <a:solidFill>
                <a:schemeClr val="bg1"/>
              </a:solidFill>
              <a:latin typeface="+mj-lt"/>
              <a:cs typeface="굴림" pitchFamily="50" charset="-127"/>
              <a:sym typeface="+mn-ea"/>
            </a:endParaRPr>
          </a:p>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thông tin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8" name="Picture 18"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205" y="2039620"/>
            <a:ext cx="5538470" cy="3567430"/>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383238" y="837506"/>
            <a:ext cx="3168352" cy="769441"/>
          </a:xfrm>
          <a:prstGeom prst="rect">
            <a:avLst/>
          </a:prstGeom>
          <a:noFill/>
        </p:spPr>
        <p:txBody>
          <a:bodyPr wrap="square" rtlCol="0">
            <a:spAutoFit/>
          </a:bodyPr>
          <a:lstStyle/>
          <a:p>
            <a:r>
              <a:rPr lang="en-US" altLang="ko-KR" sz="4400" b="1" dirty="0">
                <a:solidFill>
                  <a:schemeClr val="bg1"/>
                </a:solidFill>
                <a:latin typeface="+mj-lt"/>
                <a:ea typeface="Malgun Gothic" panose="020B0503020000020004" pitchFamily="50" charset="-127"/>
              </a:rPr>
              <a:t>CONTENTS</a:t>
            </a:r>
            <a:endParaRPr lang="ko-KR" altLang="en-US" sz="4400" b="1" dirty="0">
              <a:solidFill>
                <a:schemeClr val="bg1"/>
              </a:solidFill>
              <a:latin typeface="+mj-lt"/>
              <a:ea typeface="Malgun Gothic" panose="020B0503020000020004" pitchFamily="50" charset="-127"/>
            </a:endParaRPr>
          </a:p>
        </p:txBody>
      </p:sp>
      <p:sp>
        <p:nvSpPr>
          <p:cNvPr id="19" name="Text Box 5"/>
          <p:cNvSpPr txBox="1">
            <a:spLocks noChangeArrowheads="1"/>
          </p:cNvSpPr>
          <p:nvPr/>
        </p:nvSpPr>
        <p:spPr bwMode="auto">
          <a:xfrm>
            <a:off x="6167120" y="1629410"/>
            <a:ext cx="4011295" cy="3476625"/>
          </a:xfrm>
          <a:prstGeom prst="rect">
            <a:avLst/>
          </a:prstGeom>
          <a:noFill/>
          <a:ln w="9525">
            <a:noFill/>
            <a:miter lim="800000"/>
          </a:ln>
        </p:spPr>
        <p:txBody>
          <a:bodyPr wrap="square">
            <a:spAutoFit/>
          </a:bodyPr>
          <a:lstStyle/>
          <a:p>
            <a:pPr>
              <a:lnSpc>
                <a:spcPct val="200000"/>
              </a:lnSpc>
              <a:defRPr/>
            </a:pPr>
            <a:r>
              <a:rPr lang="en-US" altLang="ko-KR" sz="2200" b="1" dirty="0">
                <a:solidFill>
                  <a:schemeClr val="bg1"/>
                </a:solidFill>
                <a:latin typeface="+mj-lt"/>
              </a:rPr>
              <a:t>01 Khảo sát bài toán</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02  Đặc tả yêu cầu bài toán</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03 Phân tích yêu cầu </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04  Thiết kế giao diên phần mềm</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05 Kết luận và hướng phát triển</a:t>
            </a:r>
            <a:endParaRPr lang="en-US" altLang="ko-KR" sz="2200" b="1" dirty="0">
              <a:solidFill>
                <a:schemeClr val="bg1"/>
              </a:solidFill>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 calcmode="lin" valueType="num">
                                      <p:cBhvr additive="base">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4" dur="75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 calcmode="lin" valueType="num">
                                      <p:cBhvr additive="base">
                                        <p:cTn id="19" dur="75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 calcmode="lin" valueType="num">
                                      <p:cBhvr additive="base">
                                        <p:cTn id="25" dur="75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7" presetClass="entr" presetSubtype="4" fill="hold"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 calcmode="lin" valueType="num">
                                      <p:cBhvr additive="base">
                                        <p:cTn id="31" dur="75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32" dur="75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7" presetClass="entr" presetSubtype="4" fill="hold" nodeType="clickEffect">
                                  <p:stCondLst>
                                    <p:cond delay="0"/>
                                  </p:stCondLst>
                                  <p:childTnLst>
                                    <p:set>
                                      <p:cBhvr>
                                        <p:cTn id="36" dur="1" fill="hold">
                                          <p:stCondLst>
                                            <p:cond delay="0"/>
                                          </p:stCondLst>
                                        </p:cTn>
                                        <p:tgtEl>
                                          <p:spTgt spid="19">
                                            <p:txEl>
                                              <p:pRg st="4" end="4"/>
                                            </p:txEl>
                                          </p:spTgt>
                                        </p:tgtEl>
                                        <p:attrNameLst>
                                          <p:attrName>style.visibility</p:attrName>
                                        </p:attrNameLst>
                                      </p:cBhvr>
                                      <p:to>
                                        <p:strVal val="visible"/>
                                      </p:to>
                                    </p:set>
                                    <p:anim calcmode="lin" valueType="num">
                                      <p:cBhvr additive="base">
                                        <p:cTn id="37" dur="75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607300" y="1557020"/>
            <a:ext cx="4312285"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thanh toán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4" name="Picture 1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7775" y="2076450"/>
            <a:ext cx="5561330" cy="35159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967562" y="1839460"/>
            <a:ext cx="3864196" cy="2787164"/>
          </a:xfrm>
          <a:prstGeom prst="rect">
            <a:avLst/>
          </a:prstGeom>
        </p:spPr>
        <p:txBody>
          <a:bodyPr spcFirstLastPara="1" wrap="square" lIns="121880" tIns="121880" rIns="121880" bIns="121880" anchor="b" anchorCtr="0">
            <a:noAutofit/>
          </a:bodyPr>
          <a:lstStyle/>
          <a:p>
            <a:pPr marL="0" lvl="0" indent="0" algn="l" rtl="0">
              <a:spcBef>
                <a:spcPts val="600"/>
              </a:spcBef>
              <a:spcAft>
                <a:spcPts val="0"/>
              </a:spcAft>
              <a:buNone/>
            </a:pPr>
            <a:r>
              <a:rPr kumimoji="1" lang="en-US" altLang="ko-KR" sz="3600" dirty="0">
                <a:solidFill>
                  <a:schemeClr val="bg1"/>
                </a:solidFill>
                <a:latin typeface="+mj-lt"/>
                <a:cs typeface="굴림" pitchFamily="50" charset="-127"/>
                <a:sym typeface="+mn-ea"/>
              </a:rPr>
              <a:t>Hóa đơn</a:t>
            </a:r>
            <a:endParaRPr kumimoji="1" lang="en-US" altLang="ko-KR" sz="3600" dirty="0">
              <a:solidFill>
                <a:schemeClr val="bg1"/>
              </a:solidFill>
              <a:latin typeface="+mj-lt"/>
              <a:cs typeface="굴림" pitchFamily="50" charset="-127"/>
            </a:endParaRPr>
          </a:p>
          <a:p>
            <a:pPr marL="0" lvl="0" indent="0" algn="l" rtl="0">
              <a:spcBef>
                <a:spcPts val="600"/>
              </a:spcBef>
              <a:spcAft>
                <a:spcPts val="0"/>
              </a:spcAft>
              <a:buNone/>
            </a:pPr>
            <a:endParaRPr lang="en-US" altLang="ko-KR"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3" name="Picture 13" descr="Graphical user interface, application, table&#10;&#10;Description automatically generated"/>
          <p:cNvPicPr>
            <a:picLocks noChangeAspect="1"/>
          </p:cNvPicPr>
          <p:nvPr/>
        </p:nvPicPr>
        <p:blipFill>
          <a:blip r:embed="rId1">
            <a:extLst>
              <a:ext uri="{28A0092B-C50C-407E-A947-70E740481C1C}">
                <a14:useLocalDpi xmlns:a14="http://schemas.microsoft.com/office/drawing/2010/main" val="0"/>
              </a:ext>
            </a:extLst>
          </a:blip>
          <a:srcRect b="62559"/>
          <a:stretch>
            <a:fillRect/>
          </a:stretch>
        </p:blipFill>
        <p:spPr>
          <a:xfrm>
            <a:off x="1240155" y="2061210"/>
            <a:ext cx="5576570" cy="3503295"/>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391400" y="1629410"/>
            <a:ext cx="4419600" cy="2787015"/>
          </a:xfrm>
          <a:prstGeom prst="rect">
            <a:avLst/>
          </a:prstGeom>
        </p:spPr>
        <p:txBody>
          <a:bodyPr spcFirstLastPara="1" wrap="square" lIns="121880" tIns="121880" rIns="121880" bIns="121880" anchor="b" anchorCtr="0">
            <a:noAutofit/>
          </a:bodyPr>
          <a:lstStyle/>
          <a:p>
            <a:pPr marL="144780" marR="0" indent="0"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doanh thu</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5" name="Picture 15" descr="Table&#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1430" y="2077085"/>
            <a:ext cx="5507990" cy="35274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588250" y="2061210"/>
            <a:ext cx="436372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chi tiết hóa đơn đã được lưu vào hệ thống</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9" name="Picture 19" descr="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7935" y="2061210"/>
            <a:ext cx="5554980" cy="3625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idx="4294967295"/>
          </p:nvPr>
        </p:nvSpPr>
        <p:spPr>
          <a:xfrm>
            <a:off x="8098790" y="1413510"/>
            <a:ext cx="4091305" cy="51695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sz="3900">
                <a:solidFill>
                  <a:schemeClr val="bg1"/>
                </a:solidFill>
              </a:rPr>
              <a:t>Sơ đồ hoạt </a:t>
            </a:r>
            <a:br>
              <a:rPr lang="en-US" altLang="en-GB" sz="3900">
                <a:solidFill>
                  <a:schemeClr val="bg1"/>
                </a:solidFill>
              </a:rPr>
            </a:br>
            <a:r>
              <a:rPr lang="en-US" altLang="en-GB" sz="3900">
                <a:solidFill>
                  <a:schemeClr val="bg1"/>
                </a:solidFill>
              </a:rPr>
              <a:t>động quá trình bán sách</a:t>
            </a:r>
            <a:endParaRPr lang="en-US" altLang="en-GB" sz="3900">
              <a:solidFill>
                <a:schemeClr val="bg1"/>
              </a:solidFill>
            </a:endParaRPr>
          </a:p>
        </p:txBody>
      </p:sp>
      <p:sp>
        <p:nvSpPr>
          <p:cNvPr id="251" name="Google Shape;251;p28"/>
          <p:cNvSpPr/>
          <p:nvPr/>
        </p:nvSpPr>
        <p:spPr>
          <a:xfrm>
            <a:off x="10343660" y="7131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10559727" y="40512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2" name="Picture 21"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23495"/>
            <a:ext cx="7920355" cy="6893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033" y="1341197"/>
            <a:ext cx="4537710" cy="1325496"/>
            <a:chOff x="6167033" y="1341197"/>
            <a:chExt cx="4537710" cy="1325496"/>
          </a:xfrm>
        </p:grpSpPr>
        <p:sp>
          <p:nvSpPr>
            <p:cNvPr id="9" name="Text Box 5"/>
            <p:cNvSpPr txBox="1">
              <a:spLocks noChangeArrowheads="1"/>
            </p:cNvSpPr>
            <p:nvPr/>
          </p:nvSpPr>
          <p:spPr bwMode="auto">
            <a:xfrm>
              <a:off x="6217833" y="1903807"/>
              <a:ext cx="448691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Kết luận và hướng phát triển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2158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05</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856615" y="2565400"/>
            <a:ext cx="10476230" cy="396938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spAutoFit/>
          </a:bodyPr>
          <a:lstStyle/>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Kết thúc quá trình phát triển phần mềm, đa số đã hoàn thành được những yêu cầu được đặt ra trước đó</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là xây dựng phần mềm pc quản lý nhà sách nhằm hỗ trợ trong cộng việc quản lý sách cũng như là bán</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sách. Các chức năng đều dễ sử dụng.</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Tuy nhiên do thời gian có hạn nên trong quá trình phát triển còn 1 số chức năng chưa được hoàn thiện </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cũng như là sự thiếu sót.</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Trong tương lai, nhóm em sẽ cố gắng hoàn thiện phần mềm để mang lại trải nghiệm tốt hơn và có ích cho </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người sử dụng, phát triển thêm nhiều chức năng hơn để giúp đơn giản hóa công việc quản lý của một nhà sách.</a:t>
            </a:r>
            <a:endParaRPr kumimoji="1" lang="en-US" altLang="ko-KR" sz="1800" dirty="0">
              <a:solidFill>
                <a:schemeClr val="tx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 calcmode="lin" valueType="num">
                                      <p:cBhvr additive="base">
                                        <p:cTn id="21"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 calcmode="lin" valueType="num">
                                      <p:cBhvr additive="base">
                                        <p:cTn id="25"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 calcmode="lin" valueType="num">
                                      <p:cBhvr additive="base">
                                        <p:cTn id="2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 calcmode="lin" valueType="num">
                                      <p:cBhvr additive="base">
                                        <p:cTn id="33"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additive="base">
                                        <p:cTn id="37"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anim calcmode="lin" valueType="num">
                                      <p:cBhvr additive="base">
                                        <p:cTn id="41"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31198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Khảo sát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7886"/>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01</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176018" y="3076739"/>
            <a:ext cx="4063272" cy="341503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Hiện trạng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Mục đích quản lý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Xác định thông tin cơ bản cho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Khảo sát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Biểu đồ phần cấp chức năng (BFD)</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kế hoạch dự án</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 calcmode="lin" valueType="num">
                                      <p:cBhvr additive="base">
                                        <p:cTn id="20"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xEl>
                                              <p:pRg st="3" end="3"/>
                                            </p:txEl>
                                          </p:spTgt>
                                        </p:tgtEl>
                                        <p:attrNameLst>
                                          <p:attrName>style.visibility</p:attrName>
                                        </p:attrNameLst>
                                      </p:cBhvr>
                                      <p:to>
                                        <p:strVal val="visible"/>
                                      </p:to>
                                    </p:set>
                                    <p:anim calcmode="lin" valueType="num">
                                      <p:cBhvr additive="base">
                                        <p:cTn id="24"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 calcmode="lin" valueType="num">
                                      <p:cBhvr additive="base">
                                        <p:cTn id="28"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additive="base">
                                        <p:cTn id="32"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Hiện trạng bài toán</a:t>
            </a:r>
            <a:endParaRPr lang="ko-KR" altLang="en-US" dirty="0"/>
          </a:p>
        </p:txBody>
      </p:sp>
      <p:sp>
        <p:nvSpPr>
          <p:cNvPr id="37" name="내용 개체 틀 36"/>
          <p:cNvSpPr>
            <a:spLocks noGrp="1"/>
          </p:cNvSpPr>
          <p:nvPr>
            <p:ph idx="1"/>
          </p:nvPr>
        </p:nvSpPr>
        <p:spPr>
          <a:xfrm>
            <a:off x="609600" y="1485265"/>
            <a:ext cx="11096625" cy="4824730"/>
          </a:xfrm>
        </p:spPr>
        <p:txBody>
          <a:bodyPr/>
          <a:lstStyle/>
          <a:p>
            <a:pPr algn="l">
              <a:lnSpc>
                <a:spcPct val="260000"/>
              </a:lnSpc>
              <a:buFont typeface="Wingdings" panose="05000000000000000000" charset="0"/>
              <a:buChar char="v"/>
            </a:pPr>
            <a:r>
              <a:rPr lang="en-US" altLang="ko-KR" dirty="0"/>
              <a:t>Tên cửa hàng: Cửa hàng Hương Nhi </a:t>
            </a:r>
            <a:endParaRPr lang="en-US" altLang="ko-KR" dirty="0"/>
          </a:p>
          <a:p>
            <a:pPr algn="l">
              <a:lnSpc>
                <a:spcPct val="260000"/>
              </a:lnSpc>
              <a:buFont typeface="Wingdings" panose="05000000000000000000" charset="0"/>
              <a:buChar char="v"/>
            </a:pPr>
            <a:r>
              <a:rPr lang="en-US" altLang="ko-KR" dirty="0"/>
              <a:t>Mô tả cửa hàng: Hương Nhi là một cửa hàng bán sách, bao gồm nhiều loại sách khác nhau từ Văn học - Nghệ thuật, Thiên văn học, Chính trị - Pháp luật, Khoa học công nghệ - Kinh tế, sách giáo trình, </a:t>
            </a:r>
            <a:endParaRPr lang="en-US" altLang="ko-KR" dirty="0"/>
          </a:p>
          <a:p>
            <a:pPr marL="0" indent="0" algn="l">
              <a:lnSpc>
                <a:spcPct val="260000"/>
              </a:lnSpc>
              <a:buFont typeface="Wingdings" panose="05000000000000000000" charset="0"/>
            </a:pPr>
            <a:r>
              <a:rPr lang="en-US" altLang="ko-KR" dirty="0"/>
              <a:t> trinh thám, tiểu thuyết, truyện, sách tâm lý, sách thiếu nhi,…</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circle(in)">
                                      <p:cBhvr>
                                        <p:cTn id="12" dur="1000"/>
                                        <p:tgtEl>
                                          <p:spTgt spid="37">
                                            <p:txEl>
                                              <p:pRg st="0" end="0"/>
                                            </p:txEl>
                                          </p:spTgt>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animEffect transition="in" filter="circle(in)">
                                      <p:cBhvr>
                                        <p:cTn id="16" dur="1000"/>
                                        <p:tgtEl>
                                          <p:spTgt spid="37">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animEffect transition="in" filter="circle(in)">
                                      <p:cBhvr>
                                        <p:cTn id="19" dur="10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89434"/>
            <a:ext cx="10971372" cy="798753"/>
          </a:xfrm>
        </p:spPr>
        <p:txBody>
          <a:bodyPr/>
          <a:lstStyle/>
          <a:p>
            <a:r>
              <a:rPr lang="en-US" altLang="ko-KR"/>
              <a:t>Mục đích quản lý bài toán</a:t>
            </a:r>
            <a:endParaRPr lang="en-US" altLang="ko-KR"/>
          </a:p>
        </p:txBody>
      </p:sp>
      <p:sp>
        <p:nvSpPr>
          <p:cNvPr id="6" name="내용 개체 틀 5"/>
          <p:cNvSpPr>
            <a:spLocks noGrp="1"/>
          </p:cNvSpPr>
          <p:nvPr>
            <p:ph idx="1"/>
          </p:nvPr>
        </p:nvSpPr>
        <p:spPr>
          <a:xfrm>
            <a:off x="622856" y="1485578"/>
            <a:ext cx="10971372" cy="4824535"/>
          </a:xfrm>
        </p:spPr>
        <p:style>
          <a:lnRef idx="1">
            <a:schemeClr val="accent1"/>
          </a:lnRef>
          <a:fillRef idx="3">
            <a:schemeClr val="accent1"/>
          </a:fillRef>
          <a:effectRef idx="2">
            <a:schemeClr val="accent1"/>
          </a:effectRef>
          <a:fontRef idx="minor">
            <a:schemeClr val="lt1"/>
          </a:fontRef>
        </p:style>
        <p:txBody>
          <a:bodyPr/>
          <a:lstStyle/>
          <a:p>
            <a:pPr>
              <a:lnSpc>
                <a:spcPct val="240000"/>
              </a:lnSpc>
              <a:buFont typeface="Wingdings" panose="05000000000000000000" charset="0"/>
              <a:buChar char="v"/>
            </a:pPr>
            <a:r>
              <a:rPr lang="en-US" altLang="ko-KR" i="0"/>
              <a:t>Quản </a:t>
            </a:r>
            <a:r>
              <a:rPr lang="en-US" altLang="ko-KR" i="0" dirty="0"/>
              <a:t>lý được các thông tin của sách như: tác giả, nhà xuất bản,….</a:t>
            </a:r>
            <a:endParaRPr lang="en-US" altLang="ko-KR" i="0" dirty="0"/>
          </a:p>
          <a:p>
            <a:pPr>
              <a:lnSpc>
                <a:spcPct val="240000"/>
              </a:lnSpc>
              <a:buFont typeface="Wingdings" panose="05000000000000000000" charset="0"/>
              <a:buChar char="v"/>
            </a:pPr>
            <a:r>
              <a:rPr lang="en-US" altLang="ko-KR" i="0"/>
              <a:t>Quản </a:t>
            </a:r>
            <a:r>
              <a:rPr lang="en-US" altLang="ko-KR" i="0" dirty="0"/>
              <a:t>lý được việc </a:t>
            </a:r>
            <a:r>
              <a:rPr lang="en-US" altLang="ko-KR" i="0"/>
              <a:t>bán sách: lập hóa đơn</a:t>
            </a:r>
            <a:endParaRPr lang="en-US" altLang="ko-KR" i="0" dirty="0"/>
          </a:p>
          <a:p>
            <a:pPr>
              <a:lnSpc>
                <a:spcPct val="240000"/>
              </a:lnSpc>
              <a:buFont typeface="Wingdings" panose="05000000000000000000" charset="0"/>
              <a:buChar char="v"/>
            </a:pPr>
            <a:r>
              <a:rPr lang="en-US" altLang="ko-KR" i="0"/>
              <a:t>Quản </a:t>
            </a:r>
            <a:r>
              <a:rPr lang="en-US" altLang="ko-KR" i="0" dirty="0"/>
              <a:t>lý được thông tin </a:t>
            </a:r>
            <a:r>
              <a:rPr lang="en-US" altLang="ko-KR" i="0"/>
              <a:t>khách hàng: mã, tên, SĐT,..</a:t>
            </a:r>
            <a:endParaRPr lang="en-US" altLang="ko-KR" i="0" dirty="0"/>
          </a:p>
          <a:p>
            <a:pPr>
              <a:lnSpc>
                <a:spcPct val="240000"/>
              </a:lnSpc>
              <a:buFont typeface="Wingdings" panose="05000000000000000000" charset="0"/>
              <a:buChar char="v"/>
            </a:pPr>
            <a:r>
              <a:rPr lang="en-US" altLang="ko-KR" i="0"/>
              <a:t>Quản </a:t>
            </a:r>
            <a:r>
              <a:rPr lang="en-US" altLang="ko-KR" i="0" dirty="0"/>
              <a:t>lý được </a:t>
            </a:r>
            <a:r>
              <a:rPr lang="en-US" altLang="ko-KR" i="0"/>
              <a:t>doanh thu: tháng, năm</a:t>
            </a:r>
            <a:endParaRPr lang="en-US" altLang="ko-KR" i="0" dirty="0"/>
          </a:p>
          <a:p>
            <a:pPr>
              <a:lnSpc>
                <a:spcPct val="240000"/>
              </a:lnSpc>
              <a:buFont typeface="Wingdings" panose="05000000000000000000" charset="0"/>
              <a:buChar char="v"/>
            </a:pPr>
            <a:r>
              <a:rPr lang="en-US" altLang="ko-KR" i="0"/>
              <a:t>Quản </a:t>
            </a:r>
            <a:r>
              <a:rPr lang="en-US" altLang="ko-KR" i="0" dirty="0"/>
              <a:t>lý được kho sách (nhập/bán sách)</a:t>
            </a:r>
            <a:endParaRPr lang="en-US" altLang="ko-KR" i="0" dirty="0"/>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7"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7" presetClass="entr" presetSubtype="4"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7" presetClass="entr" presetSubtype="4"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6">
                                            <p:txEl>
                                              <p:pRg st="3" end="3"/>
                                            </p:txEl>
                                          </p:spTgt>
                                        </p:tgtEl>
                                        <p:attrNameLst>
                                          <p:attrName>ppt_y</p:attrName>
                                        </p:attrNameLst>
                                      </p:cBhvr>
                                      <p:tavLst>
                                        <p:tav tm="0">
                                          <p:val>
                                            <p:strVal val="1+#ppt_h/2"/>
                                          </p:val>
                                        </p:tav>
                                        <p:tav tm="100000">
                                          <p:val>
                                            <p:strVal val="#ppt_y"/>
                                          </p:val>
                                        </p:tav>
                                      </p:tavLst>
                                    </p:anim>
                                  </p:childTnLst>
                                </p:cTn>
                              </p:par>
                              <p:par>
                                <p:cTn id="26" presetID="7" presetClass="entr" presetSubtype="4"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additive="base">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9" dur="10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Xác định thông tin cơ bản cho nghiệp vụ của bài toán</a:t>
            </a:r>
            <a:endParaRPr lang="ko-KR" altLang="en-US" dirty="0"/>
          </a:p>
        </p:txBody>
      </p:sp>
      <p:sp>
        <p:nvSpPr>
          <p:cNvPr id="3" name="Text Box 2"/>
          <p:cNvSpPr txBox="1"/>
          <p:nvPr/>
        </p:nvSpPr>
        <p:spPr>
          <a:xfrm>
            <a:off x="609600" y="1557020"/>
            <a:ext cx="2783840" cy="253809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sách</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sách,Tên     sách, Tác giả, Thể loại, Năm xuất bản, Nhà    xuất bản, Giá bán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Thông tin đầy </a:t>
            </a:r>
            <a:endParaRPr lang="en-US" altLang="en-GB">
              <a:solidFill>
                <a:schemeClr val="bg1"/>
              </a:solidFill>
              <a:sym typeface="+mn-ea"/>
            </a:endParaRPr>
          </a:p>
          <a:p>
            <a:pPr lvl="0" indent="0" algn="l" rtl="0">
              <a:spcBef>
                <a:spcPts val="600"/>
              </a:spcBef>
              <a:spcAft>
                <a:spcPts val="0"/>
              </a:spcAft>
              <a:buFont typeface="Wingdings" panose="05000000000000000000" charset="0"/>
              <a:buNone/>
            </a:pPr>
            <a:r>
              <a:rPr lang="en-US" altLang="en-GB">
                <a:solidFill>
                  <a:schemeClr val="bg1"/>
                </a:solidFill>
                <a:sym typeface="+mn-ea"/>
              </a:rPr>
              <a:t>đủ của sách (cả hình ảnh)</a:t>
            </a:r>
            <a:endParaRPr lang="en-US" altLang="en-GB">
              <a:solidFill>
                <a:schemeClr val="bg1"/>
              </a:solidFill>
              <a:sym typeface="+mn-ea"/>
            </a:endParaRPr>
          </a:p>
        </p:txBody>
      </p:sp>
      <p:sp>
        <p:nvSpPr>
          <p:cNvPr id="8" name="Text Box 7"/>
          <p:cNvSpPr txBox="1"/>
          <p:nvPr/>
        </p:nvSpPr>
        <p:spPr>
          <a:xfrm>
            <a:off x="3747194" y="1629410"/>
            <a:ext cx="4154497"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Bán sách</a:t>
            </a:r>
            <a:endParaRPr lang="en-GB" sz="2400" b="1" i="1">
              <a:solidFill>
                <a:schemeClr val="bg1"/>
              </a:solidFill>
              <a:sym typeface="+mn-ea"/>
            </a:endParaRPr>
          </a:p>
          <a:p>
            <a:pPr marL="342900" lvl="0" indent="-342900" rtl="0">
              <a:spcBef>
                <a:spcPts val="600"/>
              </a:spcBef>
              <a:spcAft>
                <a:spcPts val="0"/>
              </a:spcAft>
              <a:buFont typeface="Wingdings" panose="05000000000000000000" charset="0"/>
              <a:buChar char="ü"/>
            </a:pPr>
            <a:r>
              <a:rPr lang="en-US" altLang="en-GB">
                <a:solidFill>
                  <a:schemeClr val="bg1"/>
                </a:solidFill>
                <a:sym typeface="+mn-ea"/>
              </a:rPr>
              <a:t>Input: Mã khách hàng, Tên sách, Số lượng, Giá bán, Tổng tiền, Mã hóa đơn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Hóa đơn gồm có thông tin khách hàng, danh sách sách bán,</a:t>
            </a:r>
            <a:br>
              <a:rPr lang="en-US" altLang="en-GB">
                <a:solidFill>
                  <a:schemeClr val="bg1"/>
                </a:solidFill>
                <a:sym typeface="+mn-ea"/>
              </a:rPr>
            </a:br>
            <a:r>
              <a:rPr lang="en-US" altLang="en-GB">
                <a:solidFill>
                  <a:schemeClr val="bg1"/>
                </a:solidFill>
                <a:sym typeface="+mn-ea"/>
              </a:rPr>
              <a:t>tổng chi phí, xuất hóa đơn</a:t>
            </a:r>
            <a:endParaRPr lang="en-US" altLang="en-GB">
              <a:solidFill>
                <a:schemeClr val="bg1"/>
              </a:solidFill>
              <a:sym typeface="+mn-ea"/>
            </a:endParaRPr>
          </a:p>
        </p:txBody>
      </p:sp>
      <p:sp>
        <p:nvSpPr>
          <p:cNvPr id="10" name="Text Box 9"/>
          <p:cNvSpPr txBox="1"/>
          <p:nvPr/>
        </p:nvSpPr>
        <p:spPr>
          <a:xfrm>
            <a:off x="8111431" y="1629410"/>
            <a:ext cx="3893880"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thông tin khách hàng</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khách hàng, Tên khách hàng, Địa chỉ, Số điện thoại,</a:t>
            </a:r>
            <a:br>
              <a:rPr lang="en-US" altLang="en-GB">
                <a:solidFill>
                  <a:schemeClr val="bg1"/>
                </a:solidFill>
                <a:sym typeface="+mn-ea"/>
              </a:rPr>
            </a:br>
            <a:r>
              <a:rPr lang="en-US" altLang="en-GB">
                <a:solidFill>
                  <a:schemeClr val="bg1"/>
                </a:solidFill>
                <a:sym typeface="+mn-ea"/>
              </a:rPr>
              <a:t>Email</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Chi tiết thông tin khách  hàng. Nút thêm sửa xóa thông</a:t>
            </a:r>
            <a:br>
              <a:rPr lang="en-US" altLang="en-GB">
                <a:solidFill>
                  <a:schemeClr val="bg1"/>
                </a:solidFill>
                <a:sym typeface="+mn-ea"/>
              </a:rPr>
            </a:br>
            <a:r>
              <a:rPr lang="en-US" altLang="en-GB">
                <a:solidFill>
                  <a:schemeClr val="bg1"/>
                </a:solidFill>
                <a:sym typeface="+mn-ea"/>
              </a:rPr>
              <a:t>tin</a:t>
            </a:r>
            <a:endParaRPr lang="en-US" altLang="en-GB">
              <a:solidFill>
                <a:schemeClr val="bg1"/>
              </a:solidFill>
              <a:sym typeface="+mn-ea"/>
            </a:endParaRPr>
          </a:p>
        </p:txBody>
      </p:sp>
      <p:sp>
        <p:nvSpPr>
          <p:cNvPr id="11" name="Text Box 10"/>
          <p:cNvSpPr txBox="1"/>
          <p:nvPr/>
        </p:nvSpPr>
        <p:spPr>
          <a:xfrm>
            <a:off x="1270635" y="4365625"/>
            <a:ext cx="4295140" cy="215328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doanh thu</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hóa đơn, Mã khách hàng,Ngày nhập, Tổng tiền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Danh sách hóa đơn trong     tháng/năm, file excel tổng kết doanh thu</a:t>
            </a:r>
            <a:endParaRPr lang="en-US" altLang="en-GB">
              <a:solidFill>
                <a:schemeClr val="bg1"/>
              </a:solidFill>
              <a:sym typeface="+mn-ea"/>
            </a:endParaRPr>
          </a:p>
        </p:txBody>
      </p:sp>
      <p:sp>
        <p:nvSpPr>
          <p:cNvPr id="12" name="Text Box 11"/>
          <p:cNvSpPr txBox="1"/>
          <p:nvPr/>
        </p:nvSpPr>
        <p:spPr>
          <a:xfrm>
            <a:off x="6887210" y="4398010"/>
            <a:ext cx="4081780" cy="1845310"/>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kho</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 Nhà cung cấp, Giá gốc, Số lượng, Ngày nhập kho</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Các đầu sách đã được sắp xếp, file excel nhập sách</a:t>
            </a:r>
            <a:endParaRPr lang="en-US" altLang="en-GB">
              <a:solidFill>
                <a:schemeClr val="bg1"/>
              </a:solidFill>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500"/>
                                        <p:tgtEl>
                                          <p:spTgt spid="3">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checkerboard(across)">
                                      <p:cBhvr>
                                        <p:cTn id="28" dur="500"/>
                                        <p:tgtEl>
                                          <p:spTgt spid="8">
                                            <p:txEl>
                                              <p:pRg st="0" end="0"/>
                                            </p:txEl>
                                          </p:spTgt>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dissolve">
                                      <p:cBhvr>
                                        <p:cTn id="32" dur="500"/>
                                        <p:tgtEl>
                                          <p:spTgt spid="8">
                                            <p:txEl>
                                              <p:pRg st="1" end="1"/>
                                            </p:txEl>
                                          </p:spTgt>
                                        </p:tgtEl>
                                      </p:cBhvr>
                                    </p:animEffect>
                                  </p:childTnLst>
                                </p:cTn>
                              </p:par>
                            </p:childTnLst>
                          </p:cTn>
                        </p:par>
                        <p:par>
                          <p:cTn id="33" fill="hold">
                            <p:stCondLst>
                              <p:cond delay="1000"/>
                            </p:stCondLst>
                            <p:childTnLst>
                              <p:par>
                                <p:cTn id="34" presetID="9" presetClass="entr" presetSubtype="0" fill="hold"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dissolve">
                                      <p:cBhvr>
                                        <p:cTn id="36" dur="500"/>
                                        <p:tgtEl>
                                          <p:spTgt spid="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diamond(in)">
                                      <p:cBhvr>
                                        <p:cTn id="41" dur="500"/>
                                        <p:tgtEl>
                                          <p:spTgt spid="10">
                                            <p:txEl>
                                              <p:pRg st="0" end="0"/>
                                            </p:txEl>
                                          </p:spTgt>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dissolve">
                                      <p:cBhvr>
                                        <p:cTn id="45" dur="500"/>
                                        <p:tgtEl>
                                          <p:spTgt spid="10">
                                            <p:txEl>
                                              <p:pRg st="1" end="1"/>
                                            </p:txEl>
                                          </p:spTgt>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dissolve">
                                      <p:cBhvr>
                                        <p:cTn id="49" dur="500"/>
                                        <p:tgtEl>
                                          <p:spTgt spid="10">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Effect transition="in" filter="checkerboard(across)">
                                      <p:cBhvr>
                                        <p:cTn id="54" dur="500"/>
                                        <p:tgtEl>
                                          <p:spTgt spid="11">
                                            <p:txEl>
                                              <p:pRg st="0" end="0"/>
                                            </p:txEl>
                                          </p:spTgt>
                                        </p:tgtEl>
                                      </p:cBhvr>
                                    </p:animEffect>
                                  </p:childTnLst>
                                </p:cTn>
                              </p:par>
                            </p:childTnLst>
                          </p:cTn>
                        </p:par>
                        <p:par>
                          <p:cTn id="55" fill="hold">
                            <p:stCondLst>
                              <p:cond delay="500"/>
                            </p:stCondLst>
                            <p:childTnLst>
                              <p:par>
                                <p:cTn id="56" presetID="9" presetClass="entr" presetSubtype="0" fill="hold" nodeType="afterEffect">
                                  <p:stCondLst>
                                    <p:cond delay="0"/>
                                  </p:stCondLst>
                                  <p:childTnLst>
                                    <p:set>
                                      <p:cBhvr>
                                        <p:cTn id="57" dur="1" fill="hold">
                                          <p:stCondLst>
                                            <p:cond delay="0"/>
                                          </p:stCondLst>
                                        </p:cTn>
                                        <p:tgtEl>
                                          <p:spTgt spid="11">
                                            <p:txEl>
                                              <p:pRg st="1" end="1"/>
                                            </p:txEl>
                                          </p:spTgt>
                                        </p:tgtEl>
                                        <p:attrNameLst>
                                          <p:attrName>style.visibility</p:attrName>
                                        </p:attrNameLst>
                                      </p:cBhvr>
                                      <p:to>
                                        <p:strVal val="visible"/>
                                      </p:to>
                                    </p:set>
                                    <p:animEffect transition="in" filter="dissolve">
                                      <p:cBhvr>
                                        <p:cTn id="58" dur="500"/>
                                        <p:tgtEl>
                                          <p:spTgt spid="11">
                                            <p:txEl>
                                              <p:pRg st="1" end="1"/>
                                            </p:txEl>
                                          </p:spTgt>
                                        </p:tgtEl>
                                      </p:cBhvr>
                                    </p:animEffect>
                                  </p:childTnLst>
                                </p:cTn>
                              </p:par>
                            </p:childTnLst>
                          </p:cTn>
                        </p:par>
                        <p:par>
                          <p:cTn id="59" fill="hold">
                            <p:stCondLst>
                              <p:cond delay="1000"/>
                            </p:stCondLst>
                            <p:childTnLst>
                              <p:par>
                                <p:cTn id="60" presetID="9" presetClass="entr" presetSubtype="0" fill="hold" nodeType="afterEffect">
                                  <p:stCondLst>
                                    <p:cond delay="0"/>
                                  </p:stCondLst>
                                  <p:childTnLst>
                                    <p:set>
                                      <p:cBhvr>
                                        <p:cTn id="61" dur="1" fill="hold">
                                          <p:stCondLst>
                                            <p:cond delay="0"/>
                                          </p:stCondLst>
                                        </p:cTn>
                                        <p:tgtEl>
                                          <p:spTgt spid="11">
                                            <p:txEl>
                                              <p:pRg st="2" end="2"/>
                                            </p:txEl>
                                          </p:spTgt>
                                        </p:tgtEl>
                                        <p:attrNameLst>
                                          <p:attrName>style.visibility</p:attrName>
                                        </p:attrNameLst>
                                      </p:cBhvr>
                                      <p:to>
                                        <p:strVal val="visible"/>
                                      </p:to>
                                    </p:set>
                                    <p:animEffect transition="in" filter="dissolve">
                                      <p:cBhvr>
                                        <p:cTn id="62" dur="500"/>
                                        <p:tgtEl>
                                          <p:spTgt spid="11">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67" dur="500"/>
                                        <p:tgtEl>
                                          <p:spTgt spid="12">
                                            <p:txEl>
                                              <p:pRg st="0" end="0"/>
                                            </p:txEl>
                                          </p:spTgt>
                                        </p:tgtEl>
                                      </p:cBhvr>
                                    </p:animEffect>
                                  </p:childTnLst>
                                </p:cTn>
                              </p:par>
                            </p:childTnLst>
                          </p:cTn>
                        </p:par>
                        <p:par>
                          <p:cTn id="68" fill="hold">
                            <p:stCondLst>
                              <p:cond delay="500"/>
                            </p:stCondLst>
                            <p:childTnLst>
                              <p:par>
                                <p:cTn id="69" presetID="9" presetClass="entr" presetSubtype="0" fill="hold" nodeType="after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animEffect transition="in" filter="dissolve">
                                      <p:cBhvr>
                                        <p:cTn id="71" dur="500"/>
                                        <p:tgtEl>
                                          <p:spTgt spid="12">
                                            <p:txEl>
                                              <p:pRg st="1" end="1"/>
                                            </p:txEl>
                                          </p:spTgt>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animEffect transition="in" filter="dissolve">
                                      <p:cBhvr>
                                        <p:cTn id="7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Khảo sát bài toán</a:t>
            </a:r>
            <a:endParaRPr lang="en-US" altLang="ko-KR" dirty="0"/>
          </a:p>
        </p:txBody>
      </p:sp>
      <p:pic>
        <p:nvPicPr>
          <p:cNvPr id="3" name="Picture 2"/>
          <p:cNvPicPr>
            <a:picLocks noChangeAspect="1"/>
          </p:cNvPicPr>
          <p:nvPr/>
        </p:nvPicPr>
        <p:blipFill>
          <a:blip r:embed="rId1"/>
          <a:stretch>
            <a:fillRect/>
          </a:stretch>
        </p:blipFill>
        <p:spPr>
          <a:xfrm>
            <a:off x="13653" y="1245378"/>
            <a:ext cx="5086350" cy="3150870"/>
          </a:xfrm>
          <a:prstGeom prst="rect">
            <a:avLst/>
          </a:prstGeom>
        </p:spPr>
      </p:pic>
      <p:pic>
        <p:nvPicPr>
          <p:cNvPr id="4" name="Picture 3"/>
          <p:cNvPicPr>
            <a:picLocks noChangeAspect="1"/>
          </p:cNvPicPr>
          <p:nvPr/>
        </p:nvPicPr>
        <p:blipFill>
          <a:blip r:embed="rId2"/>
          <a:stretch>
            <a:fillRect/>
          </a:stretch>
        </p:blipFill>
        <p:spPr>
          <a:xfrm>
            <a:off x="6139806" y="1245378"/>
            <a:ext cx="3392805" cy="2375535"/>
          </a:xfrm>
          <a:prstGeom prst="rect">
            <a:avLst/>
          </a:prstGeom>
        </p:spPr>
      </p:pic>
      <p:pic>
        <p:nvPicPr>
          <p:cNvPr id="5" name="Picture 2" descr="Graphical user interface, text, applicati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55" y="3893185"/>
            <a:ext cx="5558155" cy="296037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50"/>
                                        <p:tgtEl>
                                          <p:spTgt spid="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8"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amond(i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Biểu đồ phần cấp chức năng (BFD)</a:t>
            </a:r>
            <a:endParaRPr lang="en-US" altLang="ko-KR" dirty="0"/>
          </a:p>
        </p:txBody>
      </p:sp>
      <p:pic>
        <p:nvPicPr>
          <p:cNvPr id="10" name="Picture 10" descr="Diagram&#10;&#10;Description automatically generated"/>
          <p:cNvPicPr>
            <a:picLocks noChangeAspect="1"/>
          </p:cNvPicPr>
          <p:nvPr>
            <p:ph idx="1"/>
          </p:nvPr>
        </p:nvPicPr>
        <p:blipFill>
          <a:blip r:embed="rId1"/>
          <a:stretch>
            <a:fillRect/>
          </a:stretch>
        </p:blipFill>
        <p:spPr>
          <a:xfrm>
            <a:off x="0" y="1196975"/>
            <a:ext cx="12176125" cy="564896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endParaRPr lang="en-US" altLang="ko-KR" dirty="0"/>
          </a:p>
        </p:txBody>
      </p:sp>
      <p:graphicFrame>
        <p:nvGraphicFramePr>
          <p:cNvPr id="6" name="Content Placeholder 5"/>
          <p:cNvGraphicFramePr/>
          <p:nvPr>
            <p:ph idx="1"/>
          </p:nvPr>
        </p:nvGraphicFramePr>
        <p:xfrm>
          <a:off x="609521" y="1485579"/>
          <a:ext cx="10970895" cy="4547870"/>
        </p:xfrm>
        <a:graphic>
          <a:graphicData uri="http://schemas.openxmlformats.org/drawingml/2006/table">
            <a:tbl>
              <a:tblPr firstRow="1" bandRow="1">
                <a:tableStyleId>{5940675A-B579-460E-94D1-54222C63F5DA}</a:tableStyleId>
              </a:tblPr>
              <a:tblGrid>
                <a:gridCol w="2740025"/>
                <a:gridCol w="3469005"/>
                <a:gridCol w="3105150"/>
                <a:gridCol w="1656715"/>
              </a:tblGrid>
              <a:tr h="419735">
                <a:tc gridSpan="2">
                  <a:txBody>
                    <a:bodyPr/>
                    <a:p>
                      <a:pPr indent="0" algn="ctr">
                        <a:buNone/>
                      </a:pPr>
                      <a:r>
                        <a:rPr lang="en-US" sz="2000" b="0">
                          <a:solidFill>
                            <a:schemeClr val="bg1"/>
                          </a:solidFill>
                          <a:latin typeface="Times New Roman" panose="02020603050405020304" charset="0"/>
                          <a:cs typeface="Times New Roman" panose="02020603050405020304" charset="0"/>
                        </a:rPr>
                        <a:t>Công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2060"/>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2000" b="0">
                          <a:solidFill>
                            <a:schemeClr val="bg1"/>
                          </a:solidFill>
                          <a:latin typeface="Times New Roman" panose="02020603050405020304" charset="0"/>
                          <a:cs typeface="Times New Roman" panose="02020603050405020304" charset="0"/>
                        </a:rPr>
                        <a:t>Thời gian (số giờ làm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2060"/>
                    </a:solidFill>
                  </a:tcPr>
                </a:tc>
                <a:tc>
                  <a:txBody>
                    <a:bodyPr/>
                    <a:p>
                      <a:pPr indent="0" algn="ctr">
                        <a:buNone/>
                      </a:pPr>
                      <a:r>
                        <a:rPr lang="en-US" sz="2000" b="0">
                          <a:solidFill>
                            <a:schemeClr val="bg1"/>
                          </a:solidFill>
                          <a:latin typeface="Times New Roman" panose="02020603050405020304" charset="0"/>
                          <a:cs typeface="Times New Roman" panose="02020603050405020304" charset="0"/>
                        </a:rPr>
                        <a:t>Số người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002060"/>
                    </a:solidFill>
                  </a:tcPr>
                </a:tc>
              </a:tr>
              <a:tr h="374650">
                <a:tc rowSpan="4">
                  <a:txBody>
                    <a:bodyPr/>
                    <a:p>
                      <a:pPr indent="0" algn="ctr">
                        <a:buNone/>
                      </a:pPr>
                      <a:r>
                        <a:rPr lang="en-US" sz="2000" b="0">
                          <a:solidFill>
                            <a:schemeClr val="bg1"/>
                          </a:solidFill>
                          <a:latin typeface="Times New Roman" panose="02020603050405020304" charset="0"/>
                          <a:cs typeface="Times New Roman" panose="02020603050405020304" charset="0"/>
                        </a:rPr>
                        <a:t>Phân tích</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Phân tích yêu cầu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p>
                      <a:pPr indent="0" algn="ctr">
                        <a:buNone/>
                      </a:pPr>
                      <a:r>
                        <a:rPr lang="en-US" sz="2000" b="0">
                          <a:solidFill>
                            <a:schemeClr val="bg1"/>
                          </a:solidFill>
                          <a:latin typeface="Times New Roman" panose="02020603050405020304" charset="0"/>
                          <a:cs typeface="Times New Roman" panose="02020603050405020304" charset="0"/>
                        </a:rPr>
                        <a:t>1 người</a:t>
                      </a:r>
                      <a:endParaRPr lang="en-US" sz="2000" b="0">
                        <a:solidFill>
                          <a:schemeClr val="bg1"/>
                        </a:solidFill>
                        <a:latin typeface="Times New Roman" panose="02020603050405020304" charset="0"/>
                        <a:cs typeface="Times New Roman" panose="02020603050405020304" charset="0"/>
                      </a:endParaRP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sym typeface="+mn-ea"/>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4650">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Xác định các đối tượng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Xác định các nghiệp vụ</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Xác định thời gian thực hiện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rowSpan="4">
                  <a:txBody>
                    <a:bodyPr/>
                    <a:p>
                      <a:pPr indent="0" algn="ctr">
                        <a:buNone/>
                      </a:pPr>
                      <a:r>
                        <a:rPr lang="en-US" sz="2000" b="0">
                          <a:solidFill>
                            <a:schemeClr val="bg1"/>
                          </a:solidFill>
                          <a:latin typeface="Times New Roman" panose="02020603050405020304" charset="0"/>
                          <a:cs typeface="Times New Roman" panose="02020603050405020304" charset="0"/>
                        </a:rPr>
                        <a:t>Thiết kế</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Thiết kế biểu đồ use-case, CDM, PDM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4">
                  <a:txBody>
                    <a:bodyPr/>
                    <a:p>
                      <a:pPr indent="0" algn="ctr">
                        <a:buNone/>
                      </a:pPr>
                      <a:r>
                        <a:rPr lang="en-US" altLang="zh-CN" sz="2000">
                          <a:solidFill>
                            <a:schemeClr val="bg1"/>
                          </a:solidFill>
                          <a:latin typeface="Times New Roman" panose="02020603050405020304" charset="0"/>
                        </a:rPr>
                        <a:t> </a:t>
                      </a:r>
                      <a:r>
                        <a:rPr lang="en-US" altLang="zh-CN" sz="2000">
                          <a:solidFill>
                            <a:schemeClr val="bg1"/>
                          </a:solidFill>
                          <a:latin typeface="Times New Roman" panose="02020603050405020304" charset="0"/>
                          <a:sym typeface="Arial" panose="020B0604020202020204" pitchFamily="34" charset="0"/>
                        </a:rPr>
                        <a:t>Cả nhóm</a:t>
                      </a:r>
                      <a:endParaRPr lang="en-US" altLang="zh-CN" sz="2000">
                        <a:solidFill>
                          <a:schemeClr val="bg1"/>
                        </a:solidFill>
                        <a:latin typeface="Times New Roman" panose="02020603050405020304" charset="0"/>
                        <a:sym typeface="Arial" panose="020B0604020202020204" pitchFamily="34" charset="0"/>
                      </a:endParaRPr>
                    </a:p>
                    <a:p>
                      <a:pPr indent="0" algn="ctr">
                        <a:buNone/>
                      </a:pPr>
                      <a:endParaRPr lang="en-US" altLang="zh-CN" sz="2000" b="0">
                        <a:solidFill>
                          <a:schemeClr val="bg1"/>
                        </a:solidFill>
                        <a:latin typeface="Times New Roman" panose="02020603050405020304" charset="0"/>
                        <a:cs typeface="Times New Roman" panose="02020603050405020304" charset="0"/>
                        <a:sym typeface="Arial" panose="020B0604020202020204" pitchFamily="3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Thiết kế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Thiết biểu đồ hoạt động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9550">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Thiết kế cơ sở dữ liệu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2-3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rowSpan="2">
                  <a:txBody>
                    <a:bodyPr/>
                    <a:p>
                      <a:pPr indent="0" algn="ctr">
                        <a:buNone/>
                      </a:pPr>
                      <a:r>
                        <a:rPr lang="en-US" sz="2000" b="0">
                          <a:solidFill>
                            <a:schemeClr val="bg1"/>
                          </a:solidFill>
                          <a:latin typeface="Times New Roman" panose="02020603050405020304" charset="0"/>
                          <a:cs typeface="Times New Roman" panose="02020603050405020304" charset="0"/>
                        </a:rPr>
                        <a:t>Chế tạo</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Mã hóa chương trình</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2-3 tuần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9550">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Mã hóa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 </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755">
                <a:tc rowSpan="2">
                  <a:txBody>
                    <a:bodyPr/>
                    <a:p>
                      <a:pPr indent="0" algn="ctr">
                        <a:buNone/>
                      </a:pPr>
                      <a:r>
                        <a:rPr lang="en-US" sz="2000" b="0">
                          <a:solidFill>
                            <a:schemeClr val="bg1"/>
                          </a:solidFill>
                          <a:latin typeface="Times New Roman" panose="02020603050405020304" charset="0"/>
                          <a:cs typeface="Times New Roman" panose="02020603050405020304" charset="0"/>
                        </a:rPr>
                        <a:t>Kiểm thử</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Kiểm tra lỗi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1-2 tuần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9550">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Sửa đổi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 </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a:txBody>
                    <a:bodyPr/>
                    <a:p>
                      <a:pPr indent="0" algn="ctr">
                        <a:buNone/>
                      </a:pPr>
                      <a:r>
                        <a:rPr lang="en-US" sz="2000" b="0">
                          <a:solidFill>
                            <a:schemeClr val="bg1"/>
                          </a:solidFill>
                          <a:latin typeface="Times New Roman" panose="02020603050405020304" charset="0"/>
                          <a:cs typeface="Times New Roman" panose="02020603050405020304" charset="0"/>
                        </a:rPr>
                        <a:t>Bảo trì</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Nâng cấp, sửa chữa</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Không xác định thời gian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6023292" y="909637"/>
            <a:ext cx="5080000" cy="368300"/>
          </a:xfrm>
          <a:prstGeom prst="rect">
            <a:avLst/>
          </a:prstGeom>
          <a:noFill/>
          <a:ln w="9525">
            <a:noFill/>
          </a:ln>
        </p:spPr>
        <p:txBody>
          <a:bodyPr>
            <a:spAutoFit/>
          </a:bodyPr>
          <a:p>
            <a:pPr indent="0"/>
            <a:r>
              <a:rPr lang="en-US" sz="1800" b="1" i="1" u="sng">
                <a:latin typeface="Times New Roman" panose="02020603050405020304" charset="0"/>
              </a:rPr>
              <a:t>Bảng kế hoạch đơn giản cho dự án</a:t>
            </a:r>
            <a:endParaRPr lang="en-US" sz="1800" b="1" i="1" u="sng"/>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t">
        <a:spAutoFit/>
      </a:bodyPr>
      <a:lstStyle>
        <a:defPPr marL="0" lvl="0" indent="0" algn="l" rtl="0">
          <a:spcBef>
            <a:spcPts val="600"/>
          </a:spcBef>
          <a:spcAft>
            <a:spcPts val="0"/>
          </a:spcAft>
          <a:buNone/>
          <a:defRPr lang="en-GB" sz="2400" b="1" i="1">
            <a:solidFill>
              <a:schemeClr val="bg1"/>
            </a:solidFill>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4844</Words>
  <Application>WPS Presentation</Application>
  <PresentationFormat>Custom</PresentationFormat>
  <Paragraphs>363</Paragraphs>
  <Slides>26</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SimSun</vt:lpstr>
      <vt:lpstr>Wingdings</vt:lpstr>
      <vt:lpstr>Malgun Gothic</vt:lpstr>
      <vt:lpstr>GulimChe</vt:lpstr>
      <vt:lpstr>Noto Sans</vt:lpstr>
      <vt:lpstr>굴림</vt:lpstr>
      <vt:lpstr>Wingdings</vt:lpstr>
      <vt:lpstr>Calibri</vt:lpstr>
      <vt:lpstr>Microsoft YaHei</vt:lpstr>
      <vt:lpstr>Arial Unicode MS</vt:lpstr>
      <vt:lpstr>Calibri Light</vt:lpstr>
      <vt:lpstr>Calibri</vt:lpstr>
      <vt:lpstr>Times New Roman</vt:lpstr>
      <vt:lpstr>Office 테마</vt:lpstr>
      <vt:lpstr>HươngNhi 		Bookstore</vt:lpstr>
      <vt:lpstr>PowerPoint 演示文稿</vt:lpstr>
      <vt:lpstr>PowerPoint 演示文稿</vt:lpstr>
      <vt:lpstr>Hiện trạng bài toán</vt:lpstr>
      <vt:lpstr>Mục đích quản lý bài toán</vt:lpstr>
      <vt:lpstr>Xác định thông tin cơ bản cho nghiệp vụ của bài toán</vt:lpstr>
      <vt:lpstr>Khảo sát bài toán</vt:lpstr>
      <vt:lpstr>Khảo sát bài toán</vt:lpstr>
      <vt:lpstr>Khảo sát bài toán</vt:lpstr>
      <vt:lpstr>Xây dựng kết hoạch dự án</vt:lpstr>
      <vt:lpstr>PowerPoint 演示文稿</vt:lpstr>
      <vt:lpstr> Sơ đồ Use-Case tổng quan</vt:lpstr>
      <vt:lpstr>PowerPoint 演示文稿</vt:lpstr>
      <vt:lpstr>Xây dựng biểu đồ thực thể liên kết (ERD)</vt:lpstr>
      <vt:lpstr>SƠ ĐỒ ERD</vt:lpstr>
      <vt:lpstr>Mô hình quan niệm dữ liệu (CDM) cho hệ thống</vt:lpstr>
      <vt:lpstr>Mô hình vật lý (PDM)</vt:lpstr>
      <vt:lpstr>PowerPoint 演示文稿</vt:lpstr>
      <vt:lpstr>PowerPoint 演示文稿</vt:lpstr>
      <vt:lpstr>PowerPoint 演示文稿</vt:lpstr>
      <vt:lpstr>PowerPoint 演示文稿</vt:lpstr>
      <vt:lpstr>PowerPoint 演示文稿</vt:lpstr>
      <vt:lpstr>PowerPoint 演示文稿</vt:lpstr>
      <vt:lpstr>Sơ đồ hoạt  động quá trình bán sách</vt:lpstr>
      <vt:lpstr>PowerPoint 演示文稿</vt:lpstr>
      <vt:lpstr>THANK YOU</vt:lpstr>
    </vt:vector>
  </TitlesOfParts>
  <Company>YESFORM Co.,Ltd.</Company>
  <LinksUpToDate>false</LinksUpToDate>
  <SharedDoc>false</SharedDoc>
  <HyperlinksChanged>false</HyperlinksChanged>
  <AppVersion>14.0000</AppVersion>
  <Manager>Slide Members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Bookstore</dc:title>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dc:subject>Powerpoint Templates , Diagram, Chart, Google slides, Keynote</dc:subject>
  <cp:category>www.slidemembers.com</cp:category>
  <cp:lastModifiedBy>nhi nguyen</cp:lastModifiedBy>
  <cp:revision>30</cp:revision>
  <dcterms:created xsi:type="dcterms:W3CDTF">2022-06-19T09:10:00Z</dcterms:created>
  <dcterms:modified xsi:type="dcterms:W3CDTF">2022-06-21T09:51:02Z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2D597E3399FE49E9A995D28BB2791EA5</vt:lpwstr>
  </property>
  <property fmtid="{D5CDD505-2E9C-101B-9397-08002B2CF9AE}" pid="3" name="KSOProductBuildVer">
    <vt:lpwstr>1033-11.2.0.11156</vt:lpwstr>
  </property>
</Properties>
</file>